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29"/>
  </p:notesMasterIdLst>
  <p:sldIdLst>
    <p:sldId id="393" r:id="rId5"/>
    <p:sldId id="319" r:id="rId6"/>
    <p:sldId id="401" r:id="rId7"/>
    <p:sldId id="400" r:id="rId8"/>
    <p:sldId id="407" r:id="rId9"/>
    <p:sldId id="403" r:id="rId10"/>
    <p:sldId id="404" r:id="rId11"/>
    <p:sldId id="405" r:id="rId12"/>
    <p:sldId id="406" r:id="rId13"/>
    <p:sldId id="394" r:id="rId14"/>
    <p:sldId id="399" r:id="rId15"/>
    <p:sldId id="412" r:id="rId16"/>
    <p:sldId id="398" r:id="rId17"/>
    <p:sldId id="402" r:id="rId18"/>
    <p:sldId id="410" r:id="rId19"/>
    <p:sldId id="411" r:id="rId20"/>
    <p:sldId id="344" r:id="rId21"/>
    <p:sldId id="408" r:id="rId22"/>
    <p:sldId id="397" r:id="rId23"/>
    <p:sldId id="358" r:id="rId24"/>
    <p:sldId id="396" r:id="rId25"/>
    <p:sldId id="376" r:id="rId26"/>
    <p:sldId id="339" r:id="rId27"/>
    <p:sldId id="357" r:id="rId2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81"/>
    <a:srgbClr val="00A79D"/>
    <a:srgbClr val="00786E"/>
    <a:srgbClr val="17232A"/>
    <a:srgbClr val="155A89"/>
    <a:srgbClr val="1E84C6"/>
    <a:srgbClr val="202F38"/>
    <a:srgbClr val="BD68C4"/>
    <a:srgbClr val="A87DAF"/>
    <a:srgbClr val="45A3E3"/>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82" autoAdjust="0"/>
    <p:restoredTop sz="69982" autoAdjust="0"/>
  </p:normalViewPr>
  <p:slideViewPr>
    <p:cSldViewPr snapToGrid="0" snapToObjects="1">
      <p:cViewPr varScale="1">
        <p:scale>
          <a:sx n="77" d="100"/>
          <a:sy n="77" d="100"/>
        </p:scale>
        <p:origin x="-1344" y="-104"/>
      </p:cViewPr>
      <p:guideLst>
        <p:guide orient="horz" pos="698"/>
        <p:guide orient="horz" pos="1765"/>
        <p:guide orient="horz" pos="2024"/>
        <p:guide pos="2880"/>
        <p:guide pos="594"/>
        <p:guide pos="5472"/>
        <p:guide pos="1158"/>
        <p:guide pos="4614"/>
      </p:guideLst>
    </p:cSldViewPr>
  </p:slideViewPr>
  <p:notesTextViewPr>
    <p:cViewPr>
      <p:scale>
        <a:sx n="100" d="100"/>
        <a:sy n="100" d="100"/>
      </p:scale>
      <p:origin x="0" y="0"/>
    </p:cViewPr>
  </p:notesTextViewPr>
  <p:sorterViewPr>
    <p:cViewPr>
      <p:scale>
        <a:sx n="188" d="100"/>
        <a:sy n="188" d="100"/>
      </p:scale>
      <p:origin x="0" y="11232"/>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notesMaster" Target="notesMasters/notes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47E9F9-6557-4923-BE10-1C342566E3EE}" type="datetimeFigureOut">
              <a:rPr lang="en-US" smtClean="0"/>
              <a:t>3/3/16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9B87A38-3CEC-41F8-9B8A-7D549F200228}" type="slidenum">
              <a:rPr lang="en-US" smtClean="0"/>
              <a:t>‹#›</a:t>
            </a:fld>
            <a:endParaRPr lang="en-US"/>
          </a:p>
        </p:txBody>
      </p:sp>
    </p:spTree>
    <p:extLst>
      <p:ext uri="{BB962C8B-B14F-4D97-AF65-F5344CB8AC3E}">
        <p14:creationId xmlns:p14="http://schemas.microsoft.com/office/powerpoint/2010/main" val="1796296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3</a:t>
            </a:fld>
            <a:endParaRPr lang="en-US"/>
          </a:p>
        </p:txBody>
      </p:sp>
    </p:spTree>
    <p:extLst>
      <p:ext uri="{BB962C8B-B14F-4D97-AF65-F5344CB8AC3E}">
        <p14:creationId xmlns:p14="http://schemas.microsoft.com/office/powerpoint/2010/main" val="36430126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12</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13</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14</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15</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16</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17</a:t>
            </a:fld>
            <a:endParaRPr lang="en-US"/>
          </a:p>
        </p:txBody>
      </p:sp>
    </p:spTree>
    <p:extLst>
      <p:ext uri="{BB962C8B-B14F-4D97-AF65-F5344CB8AC3E}">
        <p14:creationId xmlns:p14="http://schemas.microsoft.com/office/powerpoint/2010/main" val="2138701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18</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19</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21</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dk1"/>
              </a:buClr>
              <a:buSzPct val="25000"/>
            </a:pPr>
            <a:r>
              <a:rPr lang="en-US" sz="1200" baseline="0" dirty="0" smtClean="0">
                <a:solidFill>
                  <a:schemeClr val="dk1"/>
                </a:solidFill>
                <a:latin typeface="Verdana"/>
                <a:ea typeface="Verdana"/>
                <a:cs typeface="Verdana"/>
                <a:sym typeface="Verdana"/>
              </a:rPr>
              <a:t>Traditional CI/CD deployments setup with custom servers means that each app instance requires individual configuration and secured. This kicks off a whole set of checks and balances from your ops team. You have ticket-based manual provisioning. When you go to push an update, it’s too complex to automate and test automatically, so every update requires a sequence of manual steps and checks. You </a:t>
            </a:r>
          </a:p>
          <a:p>
            <a:pPr>
              <a:buClr>
                <a:schemeClr val="dk1"/>
              </a:buClr>
              <a:buSzPct val="25000"/>
            </a:pPr>
            <a:r>
              <a:rPr lang="en-US" sz="1200" baseline="0" dirty="0" smtClean="0">
                <a:solidFill>
                  <a:schemeClr val="dk1"/>
                </a:solidFill>
                <a:latin typeface="Verdana"/>
                <a:ea typeface="Verdana"/>
                <a:cs typeface="Verdana"/>
                <a:sym typeface="Verdana"/>
              </a:rPr>
              <a:t>As you can see in this survey of over a thousand developers, </a:t>
            </a:r>
            <a:r>
              <a:rPr lang="en-US" sz="1200" baseline="0" dirty="0" err="1" smtClean="0">
                <a:solidFill>
                  <a:schemeClr val="dk1"/>
                </a:solidFill>
                <a:latin typeface="Verdana"/>
                <a:ea typeface="Verdana"/>
                <a:cs typeface="Verdana"/>
                <a:sym typeface="Verdana"/>
              </a:rPr>
              <a:t>devs</a:t>
            </a:r>
            <a:r>
              <a:rPr lang="en-US" sz="1200" baseline="0" dirty="0" smtClean="0">
                <a:solidFill>
                  <a:schemeClr val="dk1"/>
                </a:solidFill>
                <a:latin typeface="Verdana"/>
                <a:ea typeface="Verdana"/>
                <a:cs typeface="Verdana"/>
                <a:sym typeface="Verdana"/>
              </a:rPr>
              <a:t> estimate that they spend a huge amount of time on administration and environment managing their environment, including 20% of their time waiting. So there are some obvious issues with </a:t>
            </a:r>
          </a:p>
          <a:p>
            <a:pPr>
              <a:buClr>
                <a:schemeClr val="dk1"/>
              </a:buClr>
              <a:buSzPct val="25000"/>
            </a:pPr>
            <a:endParaRPr lang="en-US" sz="1200" baseline="0" dirty="0" smtClean="0">
              <a:solidFill>
                <a:schemeClr val="dk1"/>
              </a:solidFill>
              <a:latin typeface="Verdana"/>
              <a:ea typeface="Verdana"/>
              <a:cs typeface="Verdana"/>
              <a:sym typeface="Verdana"/>
            </a:endParaRPr>
          </a:p>
          <a:p>
            <a:pPr>
              <a:buClr>
                <a:schemeClr val="dk1"/>
              </a:buClr>
              <a:buSzPct val="25000"/>
            </a:pPr>
            <a:endParaRPr lang="en-US" sz="1200" dirty="0" smtClean="0">
              <a:solidFill>
                <a:schemeClr val="dk1"/>
              </a:solidFill>
              <a:latin typeface="Verdana"/>
              <a:ea typeface="Verdana"/>
              <a:cs typeface="Verdana"/>
              <a:sym typeface="Verdana"/>
            </a:endParaRPr>
          </a:p>
          <a:p>
            <a:pPr>
              <a:buClr>
                <a:schemeClr val="dk1"/>
              </a:buClr>
              <a:buSzPct val="25000"/>
            </a:pPr>
            <a:r>
              <a:rPr lang="en-US" sz="1200" dirty="0" smtClean="0">
                <a:solidFill>
                  <a:schemeClr val="dk1"/>
                </a:solidFill>
                <a:latin typeface="Verdana"/>
                <a:ea typeface="Verdana"/>
                <a:cs typeface="Verdana"/>
                <a:sym typeface="Verdana"/>
              </a:rPr>
              <a:t>http://</a:t>
            </a:r>
            <a:r>
              <a:rPr lang="en-US" sz="1200" dirty="0" err="1" smtClean="0">
                <a:solidFill>
                  <a:schemeClr val="dk1"/>
                </a:solidFill>
                <a:latin typeface="Verdana"/>
                <a:ea typeface="Verdana"/>
                <a:cs typeface="Verdana"/>
                <a:sym typeface="Verdana"/>
              </a:rPr>
              <a:t>readwrite.com</a:t>
            </a:r>
            <a:r>
              <a:rPr lang="en-US" sz="1200" dirty="0" smtClean="0">
                <a:solidFill>
                  <a:schemeClr val="dk1"/>
                </a:solidFill>
                <a:latin typeface="Verdana"/>
                <a:ea typeface="Verdana"/>
                <a:cs typeface="Verdana"/>
                <a:sym typeface="Verdana"/>
              </a:rPr>
              <a:t>/2013/04/25/how-software-developers-really-spend-their-time</a:t>
            </a:r>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4</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pPr>
            <a:r>
              <a:rPr lang="en" sz="1200" dirty="0" smtClean="0">
                <a:solidFill>
                  <a:schemeClr val="dk1"/>
                </a:solidFill>
              </a:rPr>
              <a:t>Cloud Native Apps </a:t>
            </a:r>
            <a:r>
              <a:rPr lang="en" sz="1200" baseline="0" dirty="0" smtClean="0">
                <a:solidFill>
                  <a:schemeClr val="dk1"/>
                </a:solidFill>
              </a:rPr>
              <a:t> are apps that bring together concepts like microservices, anti-fragile, 12-factor, stateless applications.</a:t>
            </a:r>
          </a:p>
          <a:p>
            <a:pPr>
              <a:spcBef>
                <a:spcPts val="0"/>
              </a:spcBef>
            </a:pPr>
            <a:endParaRPr lang="en" sz="1200" dirty="0" smtClean="0">
              <a:solidFill>
                <a:schemeClr val="dk1"/>
              </a:solidFill>
            </a:endParaRPr>
          </a:p>
          <a:p>
            <a:r>
              <a:rPr lang="en-US" sz="1200" kern="1200" baseline="0" dirty="0" smtClean="0">
                <a:solidFill>
                  <a:schemeClr val="tx1"/>
                </a:solidFill>
                <a:latin typeface="+mn-lt"/>
                <a:ea typeface="+mn-ea"/>
                <a:cs typeface="+mn-cs"/>
              </a:rPr>
              <a:t>CLOUD NATIVE is the coming together of tools, frameworks and building modern software on a cloud infrastructure</a:t>
            </a:r>
            <a:endParaRPr lang="en-US" sz="1200" dirty="0" smtClean="0"/>
          </a:p>
          <a:p>
            <a:pPr marL="457200" marR="0" lvl="0" indent="-292100" algn="l" rtl="0">
              <a:spcBef>
                <a:spcPts val="0"/>
              </a:spcBef>
              <a:buClr>
                <a:schemeClr val="dk1"/>
              </a:buClr>
              <a:buSzPct val="100000"/>
              <a:buFont typeface="Arial"/>
              <a:buChar char="●"/>
            </a:pPr>
            <a:endParaRPr lang="en" sz="1200" dirty="0" smtClean="0">
              <a:solidFill>
                <a:schemeClr val="dk1"/>
              </a:solidFill>
            </a:endParaRPr>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5</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6</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7</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8</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9</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10</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An application runs in a </a:t>
            </a:r>
            <a:r>
              <a:rPr lang="en-US" sz="1200" b="1" dirty="0" smtClean="0"/>
              <a:t>DEA, </a:t>
            </a:r>
            <a:r>
              <a:rPr lang="en-US" sz="1200" b="0" dirty="0" smtClean="0"/>
              <a:t>which is a droplet execution agent</a:t>
            </a:r>
            <a:r>
              <a:rPr lang="en-US" sz="1200" b="1" dirty="0" smtClean="0"/>
              <a:t>. </a:t>
            </a:r>
            <a:r>
              <a:rPr lang="en-US" sz="1200" dirty="0" smtClean="0"/>
              <a:t>The</a:t>
            </a:r>
            <a:r>
              <a:rPr lang="en-US" sz="1200" b="1" dirty="0" smtClean="0"/>
              <a:t> Cloud Controller </a:t>
            </a:r>
            <a:r>
              <a:rPr lang="en-US" sz="1200" dirty="0" smtClean="0"/>
              <a:t>orchestrates the routing and lifecycle of all DEAs in the pool. </a:t>
            </a:r>
            <a:r>
              <a:rPr lang="en-US" sz="1200" b="1" dirty="0" smtClean="0"/>
              <a:t>Routers</a:t>
            </a:r>
            <a:r>
              <a:rPr lang="en-US" sz="1200" dirty="0" smtClean="0"/>
              <a:t> manage application traffic. </a:t>
            </a:r>
            <a:r>
              <a:rPr lang="en-US" sz="1200" b="1" dirty="0" smtClean="0"/>
              <a:t>Health Manager </a:t>
            </a:r>
            <a:r>
              <a:rPr lang="en-US" sz="1200" dirty="0" smtClean="0"/>
              <a:t>reports mismatched application states to the CC. A </a:t>
            </a:r>
            <a:r>
              <a:rPr lang="en-US" sz="1200" b="1" dirty="0" smtClean="0"/>
              <a:t>service</a:t>
            </a:r>
            <a:r>
              <a:rPr lang="en-US" sz="1200" dirty="0" smtClean="0"/>
              <a:t> </a:t>
            </a:r>
            <a:r>
              <a:rPr lang="en-US" sz="1200" b="1" dirty="0" smtClean="0"/>
              <a:t>gateway</a:t>
            </a:r>
            <a:r>
              <a:rPr lang="en-US" sz="1200" dirty="0" smtClean="0"/>
              <a:t> provides an interface for services (native or external). A </a:t>
            </a:r>
            <a:r>
              <a:rPr lang="en-US" sz="1200" b="1" dirty="0" smtClean="0"/>
              <a:t>messaging</a:t>
            </a:r>
            <a:r>
              <a:rPr lang="en-US" sz="1200" dirty="0" smtClean="0"/>
              <a:t> bus manages all system communication. Apps are accessed directly through the router while web and CLI clients (e.g., </a:t>
            </a:r>
            <a:r>
              <a:rPr lang="en-US" sz="1200" dirty="0" err="1" smtClean="0"/>
              <a:t>vmc</a:t>
            </a:r>
            <a:r>
              <a:rPr lang="en-US" sz="1200" dirty="0" smtClean="0"/>
              <a:t>, STS) access Cloud Controller via </a:t>
            </a:r>
            <a:r>
              <a:rPr lang="en-US" sz="1200" dirty="0" err="1" smtClean="0"/>
              <a:t>RESTful</a:t>
            </a:r>
            <a:r>
              <a:rPr lang="en-US" sz="1200" dirty="0" smtClean="0"/>
              <a:t> services.</a:t>
            </a:r>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11</a:t>
            </a:fld>
            <a:endParaRPr lang="en-US"/>
          </a:p>
        </p:txBody>
      </p:sp>
    </p:spTree>
    <p:extLst>
      <p:ext uri="{BB962C8B-B14F-4D97-AF65-F5344CB8AC3E}">
        <p14:creationId xmlns:p14="http://schemas.microsoft.com/office/powerpoint/2010/main" val="2982058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Rectangle 9"/>
          <p:cNvSpPr/>
          <p:nvPr userDrawn="1"/>
        </p:nvSpPr>
        <p:spPr>
          <a:xfrm>
            <a:off x="-89647" y="-27990"/>
            <a:ext cx="9259047" cy="5220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3" name="Title 1"/>
          <p:cNvSpPr>
            <a:spLocks noGrp="1"/>
          </p:cNvSpPr>
          <p:nvPr>
            <p:ph type="ctrTitle" hasCustomPrompt="1"/>
          </p:nvPr>
        </p:nvSpPr>
        <p:spPr>
          <a:xfrm>
            <a:off x="1134021" y="2005054"/>
            <a:ext cx="6530788" cy="1147664"/>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21" y="1586264"/>
            <a:ext cx="6110923" cy="314872"/>
          </a:xfrm>
        </p:spPr>
        <p:txBody>
          <a:bodyPr>
            <a:noAutofit/>
          </a:bodyPr>
          <a:lstStyle>
            <a:lvl1pPr marL="0" indent="0" algn="l">
              <a:buNone/>
              <a:defRPr sz="16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3315823"/>
            <a:ext cx="7881472" cy="345129"/>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1728351486"/>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normAutofit/>
          </a:bodyPr>
          <a:lstStyle>
            <a:lvl1pPr marL="0" indent="0">
              <a:spcAft>
                <a:spcPts val="600"/>
              </a:spcAft>
              <a:buNone/>
              <a:defRPr sz="1600">
                <a:solidFill>
                  <a:srgbClr val="878787"/>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p:txBody>
      </p:sp>
      <p:sp>
        <p:nvSpPr>
          <p:cNvPr id="6" name="Text Placeholder 5"/>
          <p:cNvSpPr>
            <a:spLocks noGrp="1"/>
          </p:cNvSpPr>
          <p:nvPr>
            <p:ph type="body" sz="quarter" idx="10"/>
          </p:nvPr>
        </p:nvSpPr>
        <p:spPr>
          <a:xfrm>
            <a:off x="4662394" y="3832344"/>
            <a:ext cx="4070350" cy="665162"/>
          </a:xfrm>
        </p:spPr>
        <p:txBody>
          <a:bodyPr>
            <a:noAutofit/>
          </a:bodyPr>
          <a:lstStyle>
            <a:lvl1pPr marL="0" indent="0">
              <a:buNone/>
              <a:defRPr sz="1100" i="1">
                <a:solidFill>
                  <a:schemeClr val="bg1">
                    <a:lumMod val="75000"/>
                  </a:schemeClr>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smtClean="0"/>
              <a:t>Click to edit Master text styles</a:t>
            </a:r>
          </a:p>
        </p:txBody>
      </p:sp>
      <p:sp>
        <p:nvSpPr>
          <p:cNvPr id="8" name="Picture Placeholder 7"/>
          <p:cNvSpPr>
            <a:spLocks noGrp="1"/>
          </p:cNvSpPr>
          <p:nvPr>
            <p:ph type="pic" sz="quarter" idx="11"/>
          </p:nvPr>
        </p:nvSpPr>
        <p:spPr>
          <a:xfrm>
            <a:off x="4662488" y="1200150"/>
            <a:ext cx="4070350" cy="2430556"/>
          </a:xfrm>
        </p:spPr>
        <p:txBody>
          <a:bodyPr/>
          <a:lstStyle/>
          <a:p>
            <a:r>
              <a:rPr lang="en-US" smtClean="0"/>
              <a:t>Drag picture to placeholder or click icon to add</a:t>
            </a:r>
            <a:endParaRPr lang="en-US"/>
          </a:p>
        </p:txBody>
      </p:sp>
      <p:cxnSp>
        <p:nvCxnSpPr>
          <p:cNvPr id="7" name="Straight Connector 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20943818"/>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151335"/>
            <a:ext cx="4040188" cy="7536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016580"/>
            <a:ext cx="4040188" cy="2578042"/>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6" y="1151335"/>
            <a:ext cx="4041775" cy="7536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016580"/>
            <a:ext cx="4041775" cy="2578042"/>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7" name="Straight Connector 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868244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tx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373780"/>
            <a:ext cx="9144000" cy="300461"/>
          </a:xfrm>
        </p:spPr>
        <p:txBody>
          <a:bodyPr/>
          <a:lstStyle>
            <a:lvl1pPr algn="ctr">
              <a:defRPr sz="1800" baseline="0"/>
            </a:lvl1pPr>
          </a:lstStyle>
          <a:p>
            <a:r>
              <a:rPr lang="en-US" dirty="0" smtClean="0"/>
              <a:t>CLICK TO EDIT MASTER TITLE STYLE</a:t>
            </a:r>
            <a:endParaRPr lang="en-US" dirty="0"/>
          </a:p>
        </p:txBody>
      </p:sp>
      <p:sp>
        <p:nvSpPr>
          <p:cNvPr id="9" name="Text Placeholder 8"/>
          <p:cNvSpPr>
            <a:spLocks noGrp="1"/>
          </p:cNvSpPr>
          <p:nvPr>
            <p:ph type="body" sz="quarter" idx="10"/>
          </p:nvPr>
        </p:nvSpPr>
        <p:spPr>
          <a:xfrm>
            <a:off x="1042147" y="1770529"/>
            <a:ext cx="7059706" cy="1377484"/>
          </a:xfrm>
        </p:spPr>
        <p:txBody>
          <a:bodyPr/>
          <a:lstStyle>
            <a:lvl1pPr marL="0" indent="0" algn="ctr">
              <a:buNone/>
              <a:defRPr>
                <a:solidFill>
                  <a:srgbClr val="FFFFFF"/>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smtClean="0"/>
              <a:t>Click to edit Master text styles</a:t>
            </a:r>
          </a:p>
        </p:txBody>
      </p:sp>
      <p:pic>
        <p:nvPicPr>
          <p:cNvPr id="5" name="Picture 4" descr="Pattern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0847129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67234" y="-126999"/>
            <a:ext cx="9226176" cy="5285441"/>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3"/>
              </a:solidFill>
            </a:endParaRPr>
          </a:p>
        </p:txBody>
      </p:sp>
      <p:sp>
        <p:nvSpPr>
          <p:cNvPr id="2" name="Title 1"/>
          <p:cNvSpPr>
            <a:spLocks noGrp="1"/>
          </p:cNvSpPr>
          <p:nvPr>
            <p:ph type="title"/>
          </p:nvPr>
        </p:nvSpPr>
        <p:spPr>
          <a:xfrm>
            <a:off x="239056" y="465167"/>
            <a:ext cx="8516471" cy="376792"/>
          </a:xfrm>
        </p:spPr>
        <p:txBody>
          <a:bodyPr anchor="b"/>
          <a:lstStyle>
            <a:lvl1pPr algn="l">
              <a:defRPr sz="2800" b="0">
                <a:solidFill>
                  <a:srgbClr val="FFFFFF"/>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82176" y="1105647"/>
            <a:ext cx="9226176" cy="40378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hasCustomPrompt="1"/>
          </p:nvPr>
        </p:nvSpPr>
        <p:spPr>
          <a:xfrm>
            <a:off x="239056" y="157381"/>
            <a:ext cx="8516471" cy="229215"/>
          </a:xfrm>
        </p:spPr>
        <p:txBody>
          <a:bodyPr>
            <a:normAutofit/>
          </a:bodyPr>
          <a:lstStyle>
            <a:lvl1pPr marL="0" indent="0" algn="l">
              <a:buNone/>
              <a:defRPr sz="12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6159831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3" name="Rectangle 12"/>
          <p:cNvSpPr/>
          <p:nvPr userDrawn="1"/>
        </p:nvSpPr>
        <p:spPr>
          <a:xfrm>
            <a:off x="366059"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Rectangle 13"/>
          <p:cNvSpPr/>
          <p:nvPr userDrawn="1"/>
        </p:nvSpPr>
        <p:spPr>
          <a:xfrm>
            <a:off x="2488201"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Rectangle 14"/>
          <p:cNvSpPr/>
          <p:nvPr userDrawn="1"/>
        </p:nvSpPr>
        <p:spPr>
          <a:xfrm>
            <a:off x="4610343"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Rectangle 15"/>
          <p:cNvSpPr/>
          <p:nvPr userDrawn="1"/>
        </p:nvSpPr>
        <p:spPr>
          <a:xfrm>
            <a:off x="6732485"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233421"/>
            <a:ext cx="1948329" cy="514719"/>
          </a:xfrm>
        </p:spPr>
        <p:txBody>
          <a:bodyPr anchor="b"/>
          <a:lstStyle>
            <a:lvl1pPr marL="0" indent="0" algn="ctr">
              <a:buNone/>
              <a:defRPr sz="2400" b="1">
                <a:solidFill>
                  <a:srgbClr val="006FD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904515"/>
            <a:ext cx="1948329" cy="2578042"/>
          </a:xfrm>
        </p:spPr>
        <p:txBody>
          <a:bodyPr>
            <a:normAutofit/>
          </a:bodyPr>
          <a:lstStyle>
            <a:lvl1pPr marL="285750" marR="0" indent="-285750" algn="l" defTabSz="457200" rtl="0" eaLnBrk="1" fontAlgn="auto" latinLnBrk="0" hangingPunct="1">
              <a:lnSpc>
                <a:spcPct val="11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Click to edit Master text styles</a:t>
            </a:r>
          </a:p>
          <a:p>
            <a:pPr marL="285750" marR="0" lvl="1"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Second level</a:t>
            </a:r>
          </a:p>
          <a:p>
            <a:pPr marL="285750" marR="0" lvl="2"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Third level</a:t>
            </a:r>
          </a:p>
          <a:p>
            <a:pPr marL="285750" marR="0" lvl="3"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Fourth level</a:t>
            </a:r>
          </a:p>
        </p:txBody>
      </p:sp>
      <p:sp>
        <p:nvSpPr>
          <p:cNvPr id="7" name="Text Placeholder 2"/>
          <p:cNvSpPr>
            <a:spLocks noGrp="1"/>
          </p:cNvSpPr>
          <p:nvPr>
            <p:ph type="body" idx="10"/>
          </p:nvPr>
        </p:nvSpPr>
        <p:spPr>
          <a:xfrm>
            <a:off x="2548961"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Content Placeholder 3"/>
          <p:cNvSpPr>
            <a:spLocks noGrp="1"/>
          </p:cNvSpPr>
          <p:nvPr>
            <p:ph sz="half" idx="11"/>
          </p:nvPr>
        </p:nvSpPr>
        <p:spPr>
          <a:xfrm>
            <a:off x="2548961"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Click to edit Master text styles</a:t>
            </a:r>
          </a:p>
          <a:p>
            <a:pPr marL="285750" marR="0" lvl="1"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Second level</a:t>
            </a:r>
          </a:p>
          <a:p>
            <a:pPr marL="285750" marR="0" lvl="2"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Third level</a:t>
            </a:r>
          </a:p>
          <a:p>
            <a:pPr marL="285750" marR="0" lvl="3"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Fourth level</a:t>
            </a:r>
          </a:p>
        </p:txBody>
      </p:sp>
      <p:sp>
        <p:nvSpPr>
          <p:cNvPr id="9" name="Text Placeholder 2"/>
          <p:cNvSpPr>
            <a:spLocks noGrp="1"/>
          </p:cNvSpPr>
          <p:nvPr>
            <p:ph type="body" idx="12"/>
          </p:nvPr>
        </p:nvSpPr>
        <p:spPr>
          <a:xfrm>
            <a:off x="4655665"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Content Placeholder 3"/>
          <p:cNvSpPr>
            <a:spLocks noGrp="1"/>
          </p:cNvSpPr>
          <p:nvPr>
            <p:ph sz="half" idx="13"/>
          </p:nvPr>
        </p:nvSpPr>
        <p:spPr>
          <a:xfrm>
            <a:off x="4655665"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Click to edit Master text styles</a:t>
            </a:r>
          </a:p>
          <a:p>
            <a:pPr marL="285750" marR="0" lvl="1"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Second level</a:t>
            </a:r>
          </a:p>
          <a:p>
            <a:pPr marL="285750" marR="0" lvl="2"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Third level</a:t>
            </a:r>
          </a:p>
          <a:p>
            <a:pPr marL="285750" marR="0" lvl="3"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Fourth level</a:t>
            </a:r>
          </a:p>
        </p:txBody>
      </p:sp>
      <p:sp>
        <p:nvSpPr>
          <p:cNvPr id="11" name="Text Placeholder 2"/>
          <p:cNvSpPr>
            <a:spLocks noGrp="1"/>
          </p:cNvSpPr>
          <p:nvPr>
            <p:ph type="body" idx="14"/>
          </p:nvPr>
        </p:nvSpPr>
        <p:spPr>
          <a:xfrm>
            <a:off x="6732485"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half" idx="15"/>
          </p:nvPr>
        </p:nvSpPr>
        <p:spPr>
          <a:xfrm>
            <a:off x="6732485"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Click to edit Master text styles</a:t>
            </a:r>
          </a:p>
          <a:p>
            <a:pPr marL="285750" marR="0" lvl="1"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Second level</a:t>
            </a:r>
          </a:p>
          <a:p>
            <a:pPr marL="285750" marR="0" lvl="2"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Third level</a:t>
            </a:r>
          </a:p>
          <a:p>
            <a:pPr marL="285750" marR="0" lvl="3"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Fourth level</a:t>
            </a:r>
          </a:p>
        </p:txBody>
      </p:sp>
      <p:cxnSp>
        <p:nvCxnSpPr>
          <p:cNvPr id="17" name="Straight Connector 1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518806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9" name="Rectangle 8"/>
          <p:cNvSpPr/>
          <p:nvPr userDrawn="1"/>
        </p:nvSpPr>
        <p:spPr>
          <a:xfrm>
            <a:off x="4669118" y="-126999"/>
            <a:ext cx="4736352" cy="5285441"/>
          </a:xfrm>
          <a:prstGeom prst="rect">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3"/>
              </a:solidFill>
            </a:endParaRPr>
          </a:p>
        </p:txBody>
      </p:sp>
      <p:sp>
        <p:nvSpPr>
          <p:cNvPr id="8" name="Rectangle 7"/>
          <p:cNvSpPr/>
          <p:nvPr userDrawn="1"/>
        </p:nvSpPr>
        <p:spPr>
          <a:xfrm>
            <a:off x="-67233" y="-126999"/>
            <a:ext cx="4736352" cy="5285441"/>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3"/>
              </a:solidFill>
            </a:endParaRPr>
          </a:p>
        </p:txBody>
      </p:sp>
      <p:sp>
        <p:nvSpPr>
          <p:cNvPr id="2" name="Title 1"/>
          <p:cNvSpPr>
            <a:spLocks noGrp="1"/>
          </p:cNvSpPr>
          <p:nvPr>
            <p:ph type="title" hasCustomPrompt="1"/>
          </p:nvPr>
        </p:nvSpPr>
        <p:spPr>
          <a:xfrm>
            <a:off x="239057" y="483683"/>
            <a:ext cx="4430061" cy="414471"/>
          </a:xfrm>
        </p:spPr>
        <p:txBody>
          <a:bodyPr anchor="b"/>
          <a:lstStyle>
            <a:lvl1pPr algn="l">
              <a:defRPr sz="2800" b="0" baseline="0">
                <a:solidFill>
                  <a:srgbClr val="FFFFFF"/>
                </a:solidFill>
              </a:defRPr>
            </a:lvl1pPr>
          </a:lstStyle>
          <a:p>
            <a:r>
              <a:rPr lang="en-US" dirty="0" smtClean="0"/>
              <a:t>Click to Edit</a:t>
            </a:r>
            <a:endParaRPr lang="en-US" dirty="0"/>
          </a:p>
        </p:txBody>
      </p:sp>
      <p:sp>
        <p:nvSpPr>
          <p:cNvPr id="3" name="Picture Placeholder 2"/>
          <p:cNvSpPr>
            <a:spLocks noGrp="1"/>
          </p:cNvSpPr>
          <p:nvPr>
            <p:ph type="pic" idx="1"/>
          </p:nvPr>
        </p:nvSpPr>
        <p:spPr>
          <a:xfrm>
            <a:off x="4669118" y="1"/>
            <a:ext cx="4474881"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hasCustomPrompt="1"/>
          </p:nvPr>
        </p:nvSpPr>
        <p:spPr>
          <a:xfrm>
            <a:off x="239057" y="224620"/>
            <a:ext cx="4430062" cy="229215"/>
          </a:xfrm>
        </p:spPr>
        <p:txBody>
          <a:bodyPr>
            <a:noAutofit/>
          </a:bodyPr>
          <a:lstStyle>
            <a:lvl1pPr marL="0" indent="0" algn="l">
              <a:buNone/>
              <a:defRPr sz="10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a:t>
            </a:r>
          </a:p>
        </p:txBody>
      </p:sp>
      <p:sp>
        <p:nvSpPr>
          <p:cNvPr id="6" name="Text Placeholder 5"/>
          <p:cNvSpPr>
            <a:spLocks noGrp="1"/>
          </p:cNvSpPr>
          <p:nvPr>
            <p:ph type="body" sz="quarter" idx="10"/>
          </p:nvPr>
        </p:nvSpPr>
        <p:spPr>
          <a:xfrm>
            <a:off x="239057" y="1225718"/>
            <a:ext cx="4430061" cy="914400"/>
          </a:xfr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16978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p:nvPr userDrawn="1"/>
        </p:nvSpPr>
        <p:spPr>
          <a:xfrm>
            <a:off x="-163871" y="-65548"/>
            <a:ext cx="9447161" cy="5284838"/>
          </a:xfrm>
          <a:prstGeom prst="rect">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sp>
        <p:nvSpPr>
          <p:cNvPr id="4" name="TextBox 3"/>
          <p:cNvSpPr txBox="1"/>
          <p:nvPr userDrawn="1"/>
        </p:nvSpPr>
        <p:spPr>
          <a:xfrm>
            <a:off x="1701800" y="3094038"/>
            <a:ext cx="5689600" cy="46196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0"/>
              </a:spcBef>
              <a:spcAft>
                <a:spcPct val="0"/>
              </a:spcAft>
              <a:defRPr/>
            </a:pPr>
            <a:r>
              <a:rPr lang="en-US" dirty="0" smtClean="0">
                <a:solidFill>
                  <a:schemeClr val="accent5"/>
                </a:solidFill>
                <a:cs typeface="Arial" charset="0"/>
              </a:rPr>
              <a:t>A NEW PLATFORM </a:t>
            </a:r>
            <a:r>
              <a:rPr lang="en-US" dirty="0" smtClean="0">
                <a:solidFill>
                  <a:schemeClr val="accent1"/>
                </a:solidFill>
                <a:cs typeface="Arial" charset="0"/>
              </a:rPr>
              <a:t>FOR A NEW ERA</a:t>
            </a:r>
          </a:p>
        </p:txBody>
      </p:sp>
      <p:pic>
        <p:nvPicPr>
          <p:cNvPr id="5" name="Picture 10" descr="Pivotal_Logo_white.png"/>
          <p:cNvPicPr>
            <a:picLocks noChangeAspect="1"/>
          </p:cNvPicPr>
          <p:nvPr userDrawn="1"/>
        </p:nvPicPr>
        <p:blipFill>
          <a:blip r:embed="rId2"/>
          <a:srcRect r="5548"/>
          <a:stretch>
            <a:fillRect/>
          </a:stretch>
        </p:blipFill>
        <p:spPr bwMode="auto">
          <a:xfrm>
            <a:off x="1973263" y="1658938"/>
            <a:ext cx="5189537" cy="1260475"/>
          </a:xfrm>
          <a:prstGeom prst="rect">
            <a:avLst/>
          </a:prstGeom>
          <a:noFill/>
          <a:ln w="9525">
            <a:noFill/>
            <a:miter lim="800000"/>
            <a:headEnd/>
            <a:tailEnd/>
          </a:ln>
        </p:spPr>
      </p:pic>
    </p:spTree>
    <p:extLst>
      <p:ext uri="{BB962C8B-B14F-4D97-AF65-F5344CB8AC3E}">
        <p14:creationId xmlns:p14="http://schemas.microsoft.com/office/powerpoint/2010/main" val="14379855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6995410"/>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mp Basic with Rule">
    <p:bg>
      <p:bgPr>
        <a:solidFill>
          <a:srgbClr val="17232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320040"/>
            <a:ext cx="8229601" cy="363558"/>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57200" y="1108074"/>
            <a:ext cx="8229600" cy="3082925"/>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7" name="TextBox 6"/>
          <p:cNvSpPr txBox="1"/>
          <p:nvPr userDrawn="1"/>
        </p:nvSpPr>
        <p:spPr bwMode="gray">
          <a:xfrm>
            <a:off x="366713" y="5018449"/>
            <a:ext cx="2274887" cy="92333"/>
          </a:xfrm>
          <a:prstGeom prst="rect">
            <a:avLst/>
          </a:prstGeom>
          <a:noFill/>
        </p:spPr>
        <p:txBody>
          <a:bodyPr wrap="square" lIns="0" tIns="0" rIns="0" bIns="0" rtlCol="0">
            <a:spAutoFit/>
          </a:bodyPr>
          <a:lstStyle/>
          <a:p>
            <a:pPr algn="l"/>
            <a:r>
              <a:rPr lang="en-US" sz="600" dirty="0" smtClean="0">
                <a:solidFill>
                  <a:schemeClr val="bg1">
                    <a:lumMod val="50000"/>
                  </a:schemeClr>
                </a:solidFill>
                <a:latin typeface="Arial"/>
                <a:cs typeface="Arial"/>
              </a:rPr>
              <a:t>© Copyright 2015 Pivotal.</a:t>
            </a:r>
            <a:r>
              <a:rPr lang="en-US" sz="600" baseline="0" dirty="0" smtClean="0">
                <a:solidFill>
                  <a:schemeClr val="bg1">
                    <a:lumMod val="50000"/>
                  </a:schemeClr>
                </a:solidFill>
                <a:latin typeface="Arial"/>
                <a:cs typeface="Arial"/>
              </a:rPr>
              <a:t> </a:t>
            </a:r>
            <a:r>
              <a:rPr lang="en-US" sz="600" dirty="0" smtClean="0">
                <a:solidFill>
                  <a:schemeClr val="bg1">
                    <a:lumMod val="50000"/>
                  </a:schemeClr>
                </a:solidFill>
                <a:latin typeface="Arial"/>
                <a:cs typeface="Arial"/>
              </a:rPr>
              <a:t>All rights reserved.</a:t>
            </a:r>
            <a:endParaRPr lang="en-US" sz="600" dirty="0">
              <a:solidFill>
                <a:schemeClr val="bg1">
                  <a:lumMod val="50000"/>
                </a:schemeClr>
              </a:solidFill>
              <a:latin typeface="Arial"/>
              <a:cs typeface="Arial"/>
            </a:endParaRPr>
          </a:p>
        </p:txBody>
      </p:sp>
      <p:pic>
        <p:nvPicPr>
          <p:cNvPr id="8" name="Picture 7" descr="Pivotal_Logo_white.png"/>
          <p:cNvPicPr>
            <a:picLocks noChangeAspect="1"/>
          </p:cNvPicPr>
          <p:nvPr userDrawn="1"/>
        </p:nvPicPr>
        <p:blipFill>
          <a:blip r:embed="rId2" cstate="print"/>
          <a:stretch>
            <a:fillRect/>
          </a:stretch>
        </p:blipFill>
        <p:spPr>
          <a:xfrm>
            <a:off x="7941733" y="4713966"/>
            <a:ext cx="957262" cy="219455"/>
          </a:xfrm>
          <a:prstGeom prst="rect">
            <a:avLst/>
          </a:prstGeom>
        </p:spPr>
      </p:pic>
      <p:cxnSp>
        <p:nvCxnSpPr>
          <p:cNvPr id="9" name="Straight Connector 8"/>
          <p:cNvCxnSpPr/>
          <p:nvPr userDrawn="1"/>
        </p:nvCxnSpPr>
        <p:spPr>
          <a:xfrm>
            <a:off x="0" y="88593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6828753"/>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mp Basic without Rule">
    <p:bg>
      <p:bgPr>
        <a:solidFill>
          <a:srgbClr val="17232A"/>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5" name="TextBox 4"/>
          <p:cNvSpPr txBox="1"/>
          <p:nvPr userDrawn="1"/>
        </p:nvSpPr>
        <p:spPr bwMode="gray">
          <a:xfrm>
            <a:off x="366713" y="5018449"/>
            <a:ext cx="2274887" cy="92333"/>
          </a:xfrm>
          <a:prstGeom prst="rect">
            <a:avLst/>
          </a:prstGeom>
          <a:noFill/>
        </p:spPr>
        <p:txBody>
          <a:bodyPr wrap="square" lIns="0" tIns="0" rIns="0" bIns="0" rtlCol="0">
            <a:spAutoFit/>
          </a:bodyPr>
          <a:lstStyle/>
          <a:p>
            <a:pPr algn="l"/>
            <a:r>
              <a:rPr lang="en-US" sz="600" dirty="0" smtClean="0">
                <a:solidFill>
                  <a:schemeClr val="bg1">
                    <a:lumMod val="50000"/>
                  </a:schemeClr>
                </a:solidFill>
                <a:latin typeface="Arial"/>
                <a:cs typeface="Arial"/>
              </a:rPr>
              <a:t>© Copyright 2015 Pivotal.</a:t>
            </a:r>
            <a:r>
              <a:rPr lang="en-US" sz="600" baseline="0" dirty="0" smtClean="0">
                <a:solidFill>
                  <a:schemeClr val="bg1">
                    <a:lumMod val="50000"/>
                  </a:schemeClr>
                </a:solidFill>
                <a:latin typeface="Arial"/>
                <a:cs typeface="Arial"/>
              </a:rPr>
              <a:t> </a:t>
            </a:r>
            <a:r>
              <a:rPr lang="en-US" sz="600" dirty="0" smtClean="0">
                <a:solidFill>
                  <a:schemeClr val="bg1">
                    <a:lumMod val="50000"/>
                  </a:schemeClr>
                </a:solidFill>
                <a:latin typeface="Arial"/>
                <a:cs typeface="Arial"/>
              </a:rPr>
              <a:t>All rights reserved.</a:t>
            </a:r>
            <a:endParaRPr lang="en-US" sz="600" dirty="0">
              <a:solidFill>
                <a:schemeClr val="bg1">
                  <a:lumMod val="50000"/>
                </a:schemeClr>
              </a:solidFill>
              <a:latin typeface="Arial"/>
              <a:cs typeface="Arial"/>
            </a:endParaRPr>
          </a:p>
        </p:txBody>
      </p:sp>
      <p:pic>
        <p:nvPicPr>
          <p:cNvPr id="6" name="Picture 5" descr="Pivotal_Logo_white.png"/>
          <p:cNvPicPr>
            <a:picLocks noChangeAspect="1"/>
          </p:cNvPicPr>
          <p:nvPr userDrawn="1"/>
        </p:nvPicPr>
        <p:blipFill>
          <a:blip r:embed="rId2" cstate="print"/>
          <a:stretch>
            <a:fillRect/>
          </a:stretch>
        </p:blipFill>
        <p:spPr>
          <a:xfrm>
            <a:off x="7941733" y="4713966"/>
            <a:ext cx="957262" cy="219455"/>
          </a:xfrm>
          <a:prstGeom prst="rect">
            <a:avLst/>
          </a:prstGeom>
        </p:spPr>
      </p:pic>
      <p:sp>
        <p:nvSpPr>
          <p:cNvPr id="7" name="Title 1"/>
          <p:cNvSpPr>
            <a:spLocks noGrp="1"/>
          </p:cNvSpPr>
          <p:nvPr>
            <p:ph type="title" hasCustomPrompt="1"/>
          </p:nvPr>
        </p:nvSpPr>
        <p:spPr>
          <a:xfrm>
            <a:off x="457199" y="320040"/>
            <a:ext cx="8229601" cy="363558"/>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8" name="Content Placeholder 3"/>
          <p:cNvSpPr>
            <a:spLocks noGrp="1"/>
          </p:cNvSpPr>
          <p:nvPr>
            <p:ph sz="quarter" idx="10"/>
          </p:nvPr>
        </p:nvSpPr>
        <p:spPr>
          <a:xfrm>
            <a:off x="457200" y="1108074"/>
            <a:ext cx="8229600" cy="3082925"/>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95339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0" name="Rectangle 9"/>
          <p:cNvSpPr/>
          <p:nvPr userDrawn="1"/>
        </p:nvSpPr>
        <p:spPr>
          <a:xfrm>
            <a:off x="-89647" y="-27990"/>
            <a:ext cx="9259047" cy="5220256"/>
          </a:xfrm>
          <a:prstGeom prst="rect">
            <a:avLst/>
          </a:prstGeom>
          <a:solidFill>
            <a:srgbClr val="1B28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3" name="Title 1"/>
          <p:cNvSpPr>
            <a:spLocks noGrp="1"/>
          </p:cNvSpPr>
          <p:nvPr>
            <p:ph type="ctrTitle" hasCustomPrompt="1"/>
          </p:nvPr>
        </p:nvSpPr>
        <p:spPr>
          <a:xfrm>
            <a:off x="1134021" y="2005054"/>
            <a:ext cx="6530788" cy="1147664"/>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21" y="1586264"/>
            <a:ext cx="6110923" cy="314872"/>
          </a:xfrm>
        </p:spPr>
        <p:txBody>
          <a:bodyPr>
            <a:noAutofit/>
          </a:bodyPr>
          <a:lstStyle>
            <a:lvl1pPr marL="0" indent="0" algn="l">
              <a:buNone/>
              <a:defRPr sz="1600">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3315823"/>
            <a:ext cx="7881472" cy="345129"/>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519775732"/>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0690114"/>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0" y="0"/>
            <a:ext cx="10167471"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195325" y="1916328"/>
            <a:ext cx="6947616" cy="532285"/>
          </a:xfrm>
        </p:spPr>
        <p:txBody>
          <a:bodyPr/>
          <a:lstStyle>
            <a:lvl1pPr>
              <a:defRPr sz="3600">
                <a:solidFill>
                  <a:schemeClr val="accent1"/>
                </a:solidFill>
              </a:defRPr>
            </a:lvl1pPr>
          </a:lstStyle>
          <a:p>
            <a:r>
              <a:rPr lang="en-US" smtClean="0"/>
              <a:t>Click to edit Master title style</a:t>
            </a:r>
            <a:endParaRPr lang="en-US" dirty="0"/>
          </a:p>
        </p:txBody>
      </p:sp>
      <p:pic>
        <p:nvPicPr>
          <p:cNvPr id="7" name="Picture 6"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2" name="Text Placeholder 11"/>
          <p:cNvSpPr>
            <a:spLocks noGrp="1"/>
          </p:cNvSpPr>
          <p:nvPr>
            <p:ph type="body" sz="quarter" idx="10"/>
          </p:nvPr>
        </p:nvSpPr>
        <p:spPr>
          <a:xfrm>
            <a:off x="1195325" y="2502217"/>
            <a:ext cx="5828553" cy="437905"/>
          </a:xfrm>
        </p:spPr>
        <p:txBody>
          <a:bodyPr>
            <a:normAutofit/>
          </a:bodyPr>
          <a:lstStyle>
            <a:lvl1pPr marL="0" indent="0">
              <a:buNone/>
              <a:defRPr sz="2400">
                <a:solidFill>
                  <a:schemeClr val="bg1"/>
                </a:solidFill>
              </a:defRPr>
            </a:lvl1pPr>
          </a:lstStyle>
          <a:p>
            <a:pPr lvl="0"/>
            <a:r>
              <a:rPr lang="en-US" smtClean="0"/>
              <a:t>Click to edit Master text styles</a:t>
            </a:r>
          </a:p>
        </p:txBody>
      </p:sp>
      <p:sp>
        <p:nvSpPr>
          <p:cNvPr id="14" name="Text Placeholder 13"/>
          <p:cNvSpPr>
            <a:spLocks noGrp="1"/>
          </p:cNvSpPr>
          <p:nvPr>
            <p:ph type="body" sz="quarter" idx="11" hasCustomPrompt="1"/>
          </p:nvPr>
        </p:nvSpPr>
        <p:spPr>
          <a:xfrm>
            <a:off x="1195325" y="4442307"/>
            <a:ext cx="7881472" cy="379642"/>
          </a:xfrm>
        </p:spPr>
        <p:txBody>
          <a:bodyPr>
            <a:normAutofit/>
          </a:bodyPr>
          <a:lstStyle>
            <a:lvl1pPr marL="0" indent="0">
              <a:buNone/>
              <a:defRPr sz="18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1918645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p:cNvSpPr/>
          <p:nvPr userDrawn="1"/>
        </p:nvSpPr>
        <p:spPr>
          <a:xfrm>
            <a:off x="0" y="0"/>
            <a:ext cx="10167471"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Picture Placeholder 3"/>
          <p:cNvSpPr>
            <a:spLocks noGrp="1"/>
          </p:cNvSpPr>
          <p:nvPr>
            <p:ph type="pic" sz="quarter" idx="12"/>
          </p:nvPr>
        </p:nvSpPr>
        <p:spPr>
          <a:xfrm>
            <a:off x="0" y="0"/>
            <a:ext cx="9144000" cy="5143500"/>
          </a:xfrm>
        </p:spPr>
        <p:txBody>
          <a:bodyPr/>
          <a:lstStyle/>
          <a:p>
            <a:r>
              <a:rPr lang="en-US" smtClean="0"/>
              <a:t>Drag picture to placeholder or click icon to add</a:t>
            </a:r>
            <a:endParaRPr lang="en-US" dirty="0"/>
          </a:p>
        </p:txBody>
      </p:sp>
      <p:sp>
        <p:nvSpPr>
          <p:cNvPr id="3" name="Title 2"/>
          <p:cNvSpPr>
            <a:spLocks noGrp="1"/>
          </p:cNvSpPr>
          <p:nvPr>
            <p:ph type="title"/>
          </p:nvPr>
        </p:nvSpPr>
        <p:spPr>
          <a:xfrm>
            <a:off x="1117709" y="407953"/>
            <a:ext cx="6947616" cy="585514"/>
          </a:xfrm>
        </p:spPr>
        <p:txBody>
          <a:bodyPr/>
          <a:lstStyle>
            <a:lvl1pPr>
              <a:defRPr sz="3600">
                <a:solidFill>
                  <a:schemeClr val="bg1"/>
                </a:solidFill>
              </a:defRPr>
            </a:lvl1pPr>
          </a:lstStyle>
          <a:p>
            <a:r>
              <a:rPr lang="en-US" smtClean="0"/>
              <a:t>Click to edit Master title style</a:t>
            </a:r>
            <a:endParaRPr lang="en-US" dirty="0"/>
          </a:p>
        </p:txBody>
      </p:sp>
      <p:sp>
        <p:nvSpPr>
          <p:cNvPr id="12" name="Text Placeholder 11"/>
          <p:cNvSpPr>
            <a:spLocks noGrp="1"/>
          </p:cNvSpPr>
          <p:nvPr>
            <p:ph type="body" sz="quarter" idx="10"/>
          </p:nvPr>
        </p:nvSpPr>
        <p:spPr>
          <a:xfrm>
            <a:off x="1117709" y="998561"/>
            <a:ext cx="5828553" cy="481696"/>
          </a:xfrm>
        </p:spPr>
        <p:txBody>
          <a:bodyPr>
            <a:normAutofit/>
          </a:bodyPr>
          <a:lstStyle>
            <a:lvl1pPr marL="0" indent="0">
              <a:buNone/>
              <a:defRPr sz="2400">
                <a:solidFill>
                  <a:schemeClr val="bg1"/>
                </a:solidFill>
              </a:defRPr>
            </a:lvl1pPr>
          </a:lstStyle>
          <a:p>
            <a:pPr lvl="0"/>
            <a:r>
              <a:rPr lang="en-US" smtClean="0"/>
              <a:t>Click to edit Master text styles</a:t>
            </a:r>
          </a:p>
        </p:txBody>
      </p:sp>
    </p:spTree>
    <p:extLst>
      <p:ext uri="{BB962C8B-B14F-4D97-AF65-F5344CB8AC3E}">
        <p14:creationId xmlns:p14="http://schemas.microsoft.com/office/powerpoint/2010/main" val="4284892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p:nvPr userDrawn="1"/>
        </p:nvSpPr>
        <p:spPr>
          <a:xfrm>
            <a:off x="0" y="0"/>
            <a:ext cx="10167471"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A1215"/>
              </a:solidFill>
            </a:endParaRPr>
          </a:p>
        </p:txBody>
      </p:sp>
      <p:sp>
        <p:nvSpPr>
          <p:cNvPr id="4" name="Picture Placeholder 3"/>
          <p:cNvSpPr>
            <a:spLocks noGrp="1"/>
          </p:cNvSpPr>
          <p:nvPr>
            <p:ph type="pic" sz="quarter" idx="12"/>
          </p:nvPr>
        </p:nvSpPr>
        <p:spPr>
          <a:xfrm>
            <a:off x="0" y="1756833"/>
            <a:ext cx="9144000" cy="3386667"/>
          </a:xfrm>
        </p:spPr>
        <p:txBody>
          <a:bodyPr/>
          <a:lstStyle/>
          <a:p>
            <a:r>
              <a:rPr lang="en-US" smtClean="0"/>
              <a:t>Drag picture to placeholder or click icon to add</a:t>
            </a:r>
            <a:endParaRPr lang="en-US" dirty="0"/>
          </a:p>
        </p:txBody>
      </p:sp>
      <p:sp>
        <p:nvSpPr>
          <p:cNvPr id="3" name="Title 2"/>
          <p:cNvSpPr>
            <a:spLocks noGrp="1"/>
          </p:cNvSpPr>
          <p:nvPr>
            <p:ph type="title"/>
          </p:nvPr>
        </p:nvSpPr>
        <p:spPr>
          <a:xfrm>
            <a:off x="1117709" y="407953"/>
            <a:ext cx="6947616" cy="585514"/>
          </a:xfrm>
        </p:spPr>
        <p:txBody>
          <a:bodyPr/>
          <a:lstStyle>
            <a:lvl1pPr algn="ctr">
              <a:defRPr sz="3600">
                <a:solidFill>
                  <a:schemeClr val="bg1"/>
                </a:solidFill>
              </a:defRPr>
            </a:lvl1pPr>
          </a:lstStyle>
          <a:p>
            <a:r>
              <a:rPr lang="en-US" smtClean="0"/>
              <a:t>Click to edit Master title style</a:t>
            </a:r>
            <a:endParaRPr lang="en-US" dirty="0"/>
          </a:p>
        </p:txBody>
      </p:sp>
      <p:sp>
        <p:nvSpPr>
          <p:cNvPr id="12" name="Text Placeholder 11"/>
          <p:cNvSpPr>
            <a:spLocks noGrp="1"/>
          </p:cNvSpPr>
          <p:nvPr>
            <p:ph type="body" sz="quarter" idx="10"/>
          </p:nvPr>
        </p:nvSpPr>
        <p:spPr>
          <a:xfrm>
            <a:off x="1677241" y="998561"/>
            <a:ext cx="5828553" cy="481696"/>
          </a:xfrm>
        </p:spPr>
        <p:txBody>
          <a:bodyPr>
            <a:normAutofit/>
          </a:bodyPr>
          <a:lstStyle>
            <a:lvl1pPr marL="0" indent="0" algn="ctr">
              <a:buNone/>
              <a:defRPr sz="2400">
                <a:solidFill>
                  <a:schemeClr val="bg1"/>
                </a:solidFill>
              </a:defRPr>
            </a:lvl1pPr>
          </a:lstStyle>
          <a:p>
            <a:pPr lvl="0"/>
            <a:r>
              <a:rPr lang="en-US" smtClean="0"/>
              <a:t>Click to edit Master text styles</a:t>
            </a:r>
          </a:p>
        </p:txBody>
      </p:sp>
    </p:spTree>
    <p:extLst>
      <p:ext uri="{BB962C8B-B14F-4D97-AF65-F5344CB8AC3E}">
        <p14:creationId xmlns:p14="http://schemas.microsoft.com/office/powerpoint/2010/main" val="3543670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rgbClr val="878787"/>
                </a:solidFill>
              </a:defRPr>
            </a:lvl1pPr>
            <a:lvl2pPr>
              <a:defRPr>
                <a:solidFill>
                  <a:srgbClr val="878787"/>
                </a:solidFill>
              </a:defRPr>
            </a:lvl2pPr>
            <a:lvl3pPr>
              <a:defRPr>
                <a:solidFill>
                  <a:srgbClr val="878787"/>
                </a:solidFill>
              </a:defRPr>
            </a:lvl3pPr>
            <a:lvl4pPr>
              <a:defRPr>
                <a:solidFill>
                  <a:srgbClr val="878787"/>
                </a:solidFill>
              </a:defRPr>
            </a:lvl4pPr>
            <a:lvl5pPr>
              <a:defRPr>
                <a:solidFill>
                  <a:srgbClr val="878787"/>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4" name="Straight Connector 3"/>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20382210"/>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199" y="87914"/>
            <a:ext cx="6662271" cy="85725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519381"/>
            <a:ext cx="8229600" cy="3075242"/>
          </a:xfrm>
        </p:spPr>
        <p:txBody>
          <a:bodyPr/>
          <a:lstStyle>
            <a:lvl1pPr marL="0" indent="0">
              <a:buNone/>
              <a:defRPr>
                <a:solidFill>
                  <a:srgbClr val="878787"/>
                </a:solidFill>
              </a:defRPr>
            </a:lvl1pPr>
            <a:lvl2pPr marL="457200" indent="0">
              <a:buNone/>
              <a:defRPr>
                <a:solidFill>
                  <a:srgbClr val="878787"/>
                </a:solidFill>
              </a:defRPr>
            </a:lvl2pPr>
            <a:lvl3pPr marL="914400" indent="0">
              <a:buNone/>
              <a:defRPr>
                <a:solidFill>
                  <a:srgbClr val="878787"/>
                </a:solidFill>
              </a:defRPr>
            </a:lvl3pPr>
            <a:lvl4pPr marL="1371600" indent="0">
              <a:buNone/>
              <a:defRPr>
                <a:solidFill>
                  <a:srgbClr val="878787"/>
                </a:solidFill>
              </a:defRPr>
            </a:lvl4pPr>
            <a:lvl5pPr marL="1828800" indent="0">
              <a:buNone/>
              <a:defRPr>
                <a:solidFill>
                  <a:srgbClr val="878787"/>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4" name="Straight Connector 3"/>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1309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200151"/>
            <a:ext cx="4038600" cy="3394472"/>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5" name="Straight Connector 4"/>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60594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1" name="Rectangle 10"/>
          <p:cNvSpPr/>
          <p:nvPr userDrawn="1"/>
        </p:nvSpPr>
        <p:spPr>
          <a:xfrm>
            <a:off x="-7471" y="-52294"/>
            <a:ext cx="9218706" cy="5210736"/>
          </a:xfrm>
          <a:prstGeom prst="rect">
            <a:avLst/>
          </a:prstGeom>
          <a:solidFill>
            <a:schemeClr val="tx2"/>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8" name="Rectangle 7"/>
          <p:cNvSpPr/>
          <p:nvPr userDrawn="1"/>
        </p:nvSpPr>
        <p:spPr>
          <a:xfrm>
            <a:off x="4495799" y="948765"/>
            <a:ext cx="4722907" cy="4258235"/>
          </a:xfrm>
          <a:prstGeom prst="rect">
            <a:avLst/>
          </a:prstGeom>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31588" y="318403"/>
            <a:ext cx="8538884" cy="363558"/>
          </a:xfrm>
        </p:spPr>
        <p:txBody>
          <a:bodyPr/>
          <a:lstStyle>
            <a:lvl1pPr algn="l">
              <a:defRPr>
                <a:solidFill>
                  <a:schemeClr val="bg1"/>
                </a:solidFill>
              </a:defRPr>
            </a:lvl1pPr>
          </a:lstStyle>
          <a:p>
            <a:r>
              <a:rPr lang="en-US" dirty="0" smtClean="0"/>
              <a:t>CLICK TO EDIT MASTER TITLE STYLE</a:t>
            </a:r>
            <a:endParaRPr lang="en-US" dirty="0"/>
          </a:p>
        </p:txBody>
      </p:sp>
      <p:sp>
        <p:nvSpPr>
          <p:cNvPr id="4" name="Content Placeholder 3"/>
          <p:cNvSpPr>
            <a:spLocks noGrp="1"/>
          </p:cNvSpPr>
          <p:nvPr>
            <p:ph sz="half" idx="2"/>
          </p:nvPr>
        </p:nvSpPr>
        <p:spPr>
          <a:xfrm>
            <a:off x="4728882" y="1192686"/>
            <a:ext cx="3957918" cy="3394472"/>
          </a:xfrm>
        </p:spPr>
        <p:txBody>
          <a:bodyPr>
            <a:normAutofit/>
          </a:bodyPr>
          <a:lstStyle>
            <a:lvl1pPr marL="285750" indent="-285750">
              <a:spcAft>
                <a:spcPts val="600"/>
              </a:spcAft>
              <a:buFont typeface="Arial"/>
              <a:buChar char="•"/>
              <a:defRPr sz="1600">
                <a:solidFill>
                  <a:schemeClr val="bg1"/>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smtClean="0"/>
              <a:t>Click to edit Master text styles</a:t>
            </a:r>
          </a:p>
        </p:txBody>
      </p:sp>
      <p:sp>
        <p:nvSpPr>
          <p:cNvPr id="10" name="Picture Placeholder 9"/>
          <p:cNvSpPr>
            <a:spLocks noGrp="1"/>
          </p:cNvSpPr>
          <p:nvPr>
            <p:ph type="pic" sz="quarter" idx="10"/>
          </p:nvPr>
        </p:nvSpPr>
        <p:spPr>
          <a:xfrm>
            <a:off x="0" y="956796"/>
            <a:ext cx="4495800" cy="4250204"/>
          </a:xfrm>
        </p:spPr>
        <p:txBody>
          <a:bodyPr/>
          <a:lstStyle/>
          <a:p>
            <a:r>
              <a:rPr lang="en-US" smtClean="0"/>
              <a:t>Drag picture to placeholder or click icon to add</a:t>
            </a:r>
            <a:endParaRPr lang="en-US" dirty="0"/>
          </a:p>
        </p:txBody>
      </p:sp>
    </p:spTree>
    <p:extLst>
      <p:ext uri="{BB962C8B-B14F-4D97-AF65-F5344CB8AC3E}">
        <p14:creationId xmlns:p14="http://schemas.microsoft.com/office/powerpoint/2010/main" val="2773392056"/>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342231"/>
            <a:ext cx="6662271" cy="363558"/>
          </a:xfrm>
          <a:prstGeom prst="rect">
            <a:avLst/>
          </a:prstGeom>
        </p:spPr>
        <p:txBody>
          <a:bodyPr vert="horz" lIns="91440" tIns="45720" rIns="91440" bIns="45720" rtlCol="0" anchor="ctr">
            <a:noAutofit/>
          </a:bodyPr>
          <a:lstStyle/>
          <a:p>
            <a:r>
              <a:rPr lang="en-US" dirty="0" smtClean="0"/>
              <a:t>CLICK TO EDIT TITLE STYLE</a:t>
            </a:r>
            <a:endParaRPr lang="en-US" dirty="0"/>
          </a:p>
        </p:txBody>
      </p:sp>
      <p:sp>
        <p:nvSpPr>
          <p:cNvPr id="3" name="Text Placeholder 2"/>
          <p:cNvSpPr>
            <a:spLocks noGrp="1"/>
          </p:cNvSpPr>
          <p:nvPr>
            <p:ph type="body" idx="1"/>
          </p:nvPr>
        </p:nvSpPr>
        <p:spPr>
          <a:xfrm>
            <a:off x="457200" y="1519381"/>
            <a:ext cx="8229600" cy="307524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70" r:id="rId2"/>
    <p:sldLayoutId id="2147493465" r:id="rId3"/>
    <p:sldLayoutId id="2147493472" r:id="rId4"/>
    <p:sldLayoutId id="2147493473" r:id="rId5"/>
    <p:sldLayoutId id="2147493457" r:id="rId6"/>
    <p:sldLayoutId id="2147493466" r:id="rId7"/>
    <p:sldLayoutId id="2147493459" r:id="rId8"/>
    <p:sldLayoutId id="2147493468" r:id="rId9"/>
    <p:sldLayoutId id="2147493469" r:id="rId10"/>
    <p:sldLayoutId id="2147493460" r:id="rId11"/>
    <p:sldLayoutId id="2147493461" r:id="rId12"/>
    <p:sldLayoutId id="2147493464" r:id="rId13"/>
    <p:sldLayoutId id="2147493467" r:id="rId14"/>
    <p:sldLayoutId id="2147493471" r:id="rId15"/>
    <p:sldLayoutId id="2147493474" r:id="rId16"/>
    <p:sldLayoutId id="2147493475" r:id="rId17"/>
    <p:sldLayoutId id="2147493476" r:id="rId18"/>
    <p:sldLayoutId id="2147493477" r:id="rId19"/>
    <p:sldLayoutId id="2147493479" r:id="rId20"/>
  </p:sldLayoutIdLst>
  <p:timing>
    <p:tnLst>
      <p:par>
        <p:cTn xmlns:p14="http://schemas.microsoft.com/office/powerpoint/2010/main" id="1" dur="indefinite" restart="never" nodeType="tmRoot"/>
      </p:par>
    </p:tnLst>
  </p:timing>
  <p:txStyles>
    <p:titleStyle>
      <a:lvl1pPr algn="l" defTabSz="457200" rtl="0" eaLnBrk="1" latinLnBrk="0" hangingPunct="1">
        <a:spcBef>
          <a:spcPct val="0"/>
        </a:spcBef>
        <a:buNone/>
        <a:defRPr sz="2800" b="1" kern="1200">
          <a:solidFill>
            <a:schemeClr val="accent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800" kern="1200">
          <a:solidFill>
            <a:srgbClr val="878787"/>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hyperlink" Target="mailto:syo@pivotal.io" TargetMode="Externa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9" Type="http://schemas.openxmlformats.org/officeDocument/2006/relationships/image" Target="../media/image24.png"/><Relationship Id="rId20" Type="http://schemas.openxmlformats.org/officeDocument/2006/relationships/image" Target="../media/image35.png"/><Relationship Id="rId21" Type="http://schemas.openxmlformats.org/officeDocument/2006/relationships/image" Target="../media/image36.png"/><Relationship Id="rId22" Type="http://schemas.openxmlformats.org/officeDocument/2006/relationships/image" Target="../media/image37.png"/><Relationship Id="rId10" Type="http://schemas.openxmlformats.org/officeDocument/2006/relationships/image" Target="../media/image25.png"/><Relationship Id="rId11" Type="http://schemas.openxmlformats.org/officeDocument/2006/relationships/image" Target="../media/image26.png"/><Relationship Id="rId12" Type="http://schemas.openxmlformats.org/officeDocument/2006/relationships/image" Target="../media/image27.png"/><Relationship Id="rId13" Type="http://schemas.openxmlformats.org/officeDocument/2006/relationships/image" Target="../media/image28.png"/><Relationship Id="rId14" Type="http://schemas.openxmlformats.org/officeDocument/2006/relationships/image" Target="../media/image29.png"/><Relationship Id="rId15" Type="http://schemas.openxmlformats.org/officeDocument/2006/relationships/image" Target="../media/image30.png"/><Relationship Id="rId16" Type="http://schemas.openxmlformats.org/officeDocument/2006/relationships/image" Target="../media/image31.png"/><Relationship Id="rId17" Type="http://schemas.openxmlformats.org/officeDocument/2006/relationships/image" Target="../media/image32.png"/><Relationship Id="rId18" Type="http://schemas.openxmlformats.org/officeDocument/2006/relationships/image" Target="../media/image33.png"/><Relationship Id="rId19" Type="http://schemas.openxmlformats.org/officeDocument/2006/relationships/image" Target="../media/image34.png"/><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0.png"/><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1.png"/><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2.png"/><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3.png"/><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4.png"/><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8.png"/><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6.png"/><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hyperlink" Target="http://projects.spring.io/spring-cloud" TargetMode="External"/><Relationship Id="rId5" Type="http://schemas.openxmlformats.org/officeDocument/2006/relationships/image" Target="../media/image47.png"/><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jpeg"/><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48.emf"/><Relationship Id="rId4" Type="http://schemas.openxmlformats.org/officeDocument/2006/relationships/image" Target="../media/image49.emf"/><Relationship Id="rId5" Type="http://schemas.openxmlformats.org/officeDocument/2006/relationships/image" Target="../media/image50.png"/><Relationship Id="rId6" Type="http://schemas.openxmlformats.org/officeDocument/2006/relationships/image" Target="../media/image51.png"/><Relationship Id="rId1" Type="http://schemas.openxmlformats.org/officeDocument/2006/relationships/slideLayout" Target="../slideLayouts/slideLayout12.xml"/><Relationship Id="rId2"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hyperlink" Target="https://docs.pivotal.io/pivotalcf/devguide/services/user-provided.html" TargetMode="External"/><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0.emf"/><Relationship Id="rId5" Type="http://schemas.openxmlformats.org/officeDocument/2006/relationships/image" Target="../media/image11.emf"/><Relationship Id="rId6" Type="http://schemas.openxmlformats.org/officeDocument/2006/relationships/image" Target="../media/image12.emf"/><Relationship Id="rId7" Type="http://schemas.openxmlformats.org/officeDocument/2006/relationships/image" Target="../media/image13.emf"/><Relationship Id="rId8" Type="http://schemas.openxmlformats.org/officeDocument/2006/relationships/image" Target="../media/image14.emf"/><Relationship Id="rId9" Type="http://schemas.openxmlformats.org/officeDocument/2006/relationships/image" Target="../media/image15.emf"/><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6.png"/><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7.jpeg"/><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8.png"/><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276274"/>
            <a:ext cx="8503920" cy="369332"/>
          </a:xfrm>
          <a:prstGeom prst="rect">
            <a:avLst/>
          </a:prstGeom>
          <a:noFill/>
        </p:spPr>
        <p:txBody>
          <a:bodyPr wrap="square" rtlCol="0">
            <a:spAutoFit/>
          </a:bodyPr>
          <a:lstStyle/>
          <a:p>
            <a:r>
              <a:rPr lang="en-US" b="1" dirty="0" smtClean="0"/>
              <a:t>Presenter Instructions</a:t>
            </a:r>
            <a:endParaRPr lang="en-US" b="1" dirty="0"/>
          </a:p>
        </p:txBody>
      </p:sp>
      <p:sp>
        <p:nvSpPr>
          <p:cNvPr id="3" name="TextBox 2"/>
          <p:cNvSpPr txBox="1"/>
          <p:nvPr/>
        </p:nvSpPr>
        <p:spPr>
          <a:xfrm>
            <a:off x="304800" y="768519"/>
            <a:ext cx="5293360" cy="1169551"/>
          </a:xfrm>
          <a:prstGeom prst="rect">
            <a:avLst/>
          </a:prstGeom>
          <a:noFill/>
        </p:spPr>
        <p:txBody>
          <a:bodyPr wrap="square" rtlCol="0">
            <a:spAutoFit/>
          </a:bodyPr>
          <a:lstStyle/>
          <a:p>
            <a:r>
              <a:rPr lang="en-US" sz="1400" dirty="0" smtClean="0"/>
              <a:t>Intended audience: App </a:t>
            </a:r>
            <a:r>
              <a:rPr lang="en-US" sz="1400" dirty="0" err="1" smtClean="0"/>
              <a:t>Dev</a:t>
            </a:r>
            <a:endParaRPr lang="en-US" sz="1400" dirty="0" smtClean="0"/>
          </a:p>
          <a:p>
            <a:r>
              <a:rPr lang="en-US" sz="1400" dirty="0" smtClean="0"/>
              <a:t>Duration:</a:t>
            </a:r>
          </a:p>
          <a:p>
            <a:endParaRPr lang="en-US" sz="1400" dirty="0" smtClean="0"/>
          </a:p>
          <a:p>
            <a:endParaRPr lang="en-US" sz="1400" dirty="0" smtClean="0"/>
          </a:p>
          <a:p>
            <a:endParaRPr lang="en-US" sz="1400" dirty="0" smtClean="0"/>
          </a:p>
        </p:txBody>
      </p:sp>
      <p:sp>
        <p:nvSpPr>
          <p:cNvPr id="5" name="TextBox 4"/>
          <p:cNvSpPr txBox="1"/>
          <p:nvPr/>
        </p:nvSpPr>
        <p:spPr>
          <a:xfrm>
            <a:off x="7041045" y="276274"/>
            <a:ext cx="1913433" cy="2308324"/>
          </a:xfrm>
          <a:prstGeom prst="rect">
            <a:avLst/>
          </a:prstGeom>
          <a:solidFill>
            <a:schemeClr val="accent5"/>
          </a:solidFill>
        </p:spPr>
        <p:txBody>
          <a:bodyPr wrap="square" rtlCol="0">
            <a:spAutoFit/>
          </a:bodyPr>
          <a:lstStyle/>
          <a:p>
            <a:pPr algn="ctr"/>
            <a:r>
              <a:rPr lang="en-US" sz="1200" b="1" dirty="0" smtClean="0"/>
              <a:t>RESOURCES</a:t>
            </a:r>
          </a:p>
          <a:p>
            <a:endParaRPr lang="en-US" sz="1200" b="1" dirty="0"/>
          </a:p>
          <a:p>
            <a:r>
              <a:rPr lang="en-US" sz="1200" b="1" dirty="0" smtClean="0"/>
              <a:t>Contributors:</a:t>
            </a:r>
            <a:endParaRPr lang="en-US" sz="1200" dirty="0" smtClean="0"/>
          </a:p>
          <a:p>
            <a:r>
              <a:rPr lang="en-US" sz="1200" dirty="0" smtClean="0"/>
              <a:t>Sani Chabi Yo</a:t>
            </a:r>
          </a:p>
          <a:p>
            <a:r>
              <a:rPr lang="en-US" sz="1200" dirty="0" smtClean="0"/>
              <a:t>Kamala </a:t>
            </a:r>
            <a:r>
              <a:rPr lang="en-US" sz="1200" dirty="0" err="1" smtClean="0"/>
              <a:t>Dasika</a:t>
            </a:r>
            <a:endParaRPr lang="en-US" sz="1200" dirty="0" smtClean="0"/>
          </a:p>
          <a:p>
            <a:r>
              <a:rPr lang="en-US" sz="1200" dirty="0" smtClean="0"/>
              <a:t>Ben </a:t>
            </a:r>
            <a:r>
              <a:rPr lang="en-US" sz="1200" dirty="0" err="1" smtClean="0"/>
              <a:t>Laplanche</a:t>
            </a:r>
            <a:endParaRPr lang="en-US" sz="1200" dirty="0" smtClean="0"/>
          </a:p>
          <a:p>
            <a:endParaRPr lang="en-US" sz="1200" dirty="0"/>
          </a:p>
          <a:p>
            <a:r>
              <a:rPr lang="en-US" sz="1200" b="1" dirty="0" smtClean="0"/>
              <a:t>Slack: </a:t>
            </a:r>
          </a:p>
          <a:p>
            <a:r>
              <a:rPr lang="en-US" sz="1200" dirty="0" smtClean="0"/>
              <a:t>#</a:t>
            </a:r>
            <a:r>
              <a:rPr lang="en-US" sz="1200" dirty="0" err="1" smtClean="0"/>
              <a:t>sme</a:t>
            </a:r>
            <a:r>
              <a:rPr lang="en-US" sz="1200" dirty="0" smtClean="0"/>
              <a:t>-</a:t>
            </a:r>
            <a:r>
              <a:rPr lang="en-US" sz="1200" dirty="0" err="1" smtClean="0"/>
              <a:t>pcf</a:t>
            </a:r>
            <a:r>
              <a:rPr lang="en-US" sz="1200" dirty="0" smtClean="0"/>
              <a:t>-services</a:t>
            </a:r>
          </a:p>
          <a:p>
            <a:endParaRPr lang="en-US" sz="1200" dirty="0"/>
          </a:p>
          <a:p>
            <a:r>
              <a:rPr lang="en-US" sz="1200" b="1" dirty="0" smtClean="0"/>
              <a:t>Drive:</a:t>
            </a:r>
          </a:p>
          <a:p>
            <a:r>
              <a:rPr lang="en-US" sz="1200" dirty="0" smtClean="0"/>
              <a:t>Content/Services</a:t>
            </a:r>
            <a:endParaRPr lang="en-US" sz="1200" dirty="0"/>
          </a:p>
        </p:txBody>
      </p:sp>
      <p:sp>
        <p:nvSpPr>
          <p:cNvPr id="7" name="TextBox 6"/>
          <p:cNvSpPr txBox="1"/>
          <p:nvPr/>
        </p:nvSpPr>
        <p:spPr>
          <a:xfrm>
            <a:off x="304800" y="1421399"/>
            <a:ext cx="6736246" cy="2677656"/>
          </a:xfrm>
          <a:prstGeom prst="rect">
            <a:avLst/>
          </a:prstGeom>
          <a:noFill/>
        </p:spPr>
        <p:txBody>
          <a:bodyPr wrap="square" rtlCol="0">
            <a:spAutoFit/>
          </a:bodyPr>
          <a:lstStyle/>
          <a:p>
            <a:r>
              <a:rPr lang="en-US" sz="1200" b="1" dirty="0" smtClean="0"/>
              <a:t>Storyline</a:t>
            </a:r>
          </a:p>
          <a:p>
            <a:endParaRPr lang="en-US" sz="1200" dirty="0" smtClean="0"/>
          </a:p>
          <a:p>
            <a:pPr marL="342900" indent="-342900">
              <a:buFont typeface="+mj-lt"/>
              <a:buAutoNum type="arabicPeriod"/>
            </a:pPr>
            <a:r>
              <a:rPr lang="en-US" sz="1200" dirty="0" smtClean="0"/>
              <a:t>Problems </a:t>
            </a:r>
          </a:p>
          <a:p>
            <a:pPr marL="800100" lvl="1" indent="-342900">
              <a:buFont typeface="+mj-lt"/>
              <a:buAutoNum type="alphaLcPeriod"/>
            </a:pPr>
            <a:r>
              <a:rPr lang="en-US" sz="1200" dirty="0">
                <a:solidFill>
                  <a:schemeClr val="dk1"/>
                </a:solidFill>
                <a:ea typeface="Calibri"/>
                <a:sym typeface="Calibri"/>
              </a:rPr>
              <a:t>Application developers experience long waits and manual processes in order to get access to the services </a:t>
            </a:r>
            <a:r>
              <a:rPr lang="en-US" sz="1200" dirty="0" smtClean="0">
                <a:solidFill>
                  <a:schemeClr val="dk1"/>
                </a:solidFill>
                <a:ea typeface="Calibri"/>
                <a:sym typeface="Calibri"/>
              </a:rPr>
              <a:t>they </a:t>
            </a:r>
            <a:r>
              <a:rPr lang="en-US" sz="1200" dirty="0">
                <a:solidFill>
                  <a:schemeClr val="dk1"/>
                </a:solidFill>
                <a:ea typeface="Calibri"/>
                <a:sym typeface="Calibri"/>
              </a:rPr>
              <a:t>need, as infrastructure is provisioned, installed and configured - all delaying their ability to deliver the features that the business and customers depend </a:t>
            </a:r>
            <a:r>
              <a:rPr lang="en-US" sz="1200" dirty="0" smtClean="0">
                <a:solidFill>
                  <a:schemeClr val="dk1"/>
                </a:solidFill>
                <a:ea typeface="Calibri"/>
                <a:sym typeface="Calibri"/>
              </a:rPr>
              <a:t>upon.</a:t>
            </a:r>
            <a:endParaRPr lang="en-US" sz="1200" dirty="0" smtClean="0"/>
          </a:p>
          <a:p>
            <a:pPr marL="800100" lvl="1" indent="-342900">
              <a:buFont typeface="+mj-lt"/>
              <a:buAutoNum type="alphaLcPeriod"/>
            </a:pPr>
            <a:r>
              <a:rPr lang="en-US" sz="1200" dirty="0">
                <a:solidFill>
                  <a:schemeClr val="dk1"/>
                </a:solidFill>
                <a:ea typeface="Calibri"/>
                <a:sym typeface="Calibri"/>
              </a:rPr>
              <a:t>Developers want to use new open technologies such as MySQL, Cassandra and Kafka, rather than their legacy vendor locked in offerings, but encounter barriers to entry in the form of the speed at which they can deploy something for a trial and see if it meets their use case</a:t>
            </a:r>
            <a:r>
              <a:rPr lang="en-US" sz="1200" dirty="0" smtClean="0">
                <a:solidFill>
                  <a:schemeClr val="dk1"/>
                </a:solidFill>
                <a:ea typeface="Calibri"/>
                <a:sym typeface="Calibri"/>
              </a:rPr>
              <a:t>.</a:t>
            </a:r>
            <a:endParaRPr lang="en-US" sz="1200" dirty="0" smtClean="0"/>
          </a:p>
          <a:p>
            <a:pPr marL="342900" indent="-342900">
              <a:buFont typeface="+mj-lt"/>
              <a:buAutoNum type="arabicPeriod"/>
            </a:pPr>
            <a:r>
              <a:rPr lang="en-US" sz="1200" dirty="0" smtClean="0"/>
              <a:t>Solutions </a:t>
            </a:r>
          </a:p>
          <a:p>
            <a:pPr marL="800100" lvl="1" indent="-342900">
              <a:buFont typeface="+mj-lt"/>
              <a:buAutoNum type="alphaLcPeriod"/>
            </a:pPr>
            <a:r>
              <a:rPr lang="en-US" sz="1200" dirty="0" smtClean="0">
                <a:solidFill>
                  <a:schemeClr val="dk1"/>
                </a:solidFill>
                <a:ea typeface="Calibri"/>
                <a:sym typeface="Calibri"/>
              </a:rPr>
              <a:t>A services </a:t>
            </a:r>
            <a:r>
              <a:rPr lang="en-US" sz="1200" dirty="0">
                <a:solidFill>
                  <a:schemeClr val="dk1"/>
                </a:solidFill>
                <a:ea typeface="Calibri"/>
                <a:sym typeface="Calibri"/>
              </a:rPr>
              <a:t>marketplace </a:t>
            </a:r>
            <a:r>
              <a:rPr lang="en-US" sz="1200" dirty="0" smtClean="0">
                <a:solidFill>
                  <a:schemeClr val="dk1"/>
                </a:solidFill>
                <a:ea typeface="Calibri"/>
                <a:sym typeface="Calibri"/>
              </a:rPr>
              <a:t>to provide </a:t>
            </a:r>
            <a:r>
              <a:rPr lang="en-US" sz="1200" dirty="0">
                <a:solidFill>
                  <a:schemeClr val="dk1"/>
                </a:solidFill>
                <a:ea typeface="Calibri"/>
                <a:sym typeface="Calibri"/>
              </a:rPr>
              <a:t>all of the tools and components that developers need to move fast and build awesome </a:t>
            </a:r>
            <a:r>
              <a:rPr lang="en-US" sz="1200" dirty="0" smtClean="0">
                <a:solidFill>
                  <a:schemeClr val="dk1"/>
                </a:solidFill>
                <a:ea typeface="Calibri"/>
                <a:sym typeface="Calibri"/>
              </a:rPr>
              <a:t>applications. </a:t>
            </a:r>
            <a:endParaRPr lang="en-US" sz="1200" dirty="0" smtClean="0"/>
          </a:p>
        </p:txBody>
      </p:sp>
      <p:sp>
        <p:nvSpPr>
          <p:cNvPr id="8" name="Rectangle 7"/>
          <p:cNvSpPr/>
          <p:nvPr/>
        </p:nvSpPr>
        <p:spPr>
          <a:xfrm>
            <a:off x="7041046" y="4069782"/>
            <a:ext cx="1767674" cy="830997"/>
          </a:xfrm>
          <a:prstGeom prst="rect">
            <a:avLst/>
          </a:prstGeom>
        </p:spPr>
        <p:txBody>
          <a:bodyPr wrap="square">
            <a:spAutoFit/>
          </a:bodyPr>
          <a:lstStyle/>
          <a:p>
            <a:pPr defTabSz="914400">
              <a:buSzPct val="25000"/>
            </a:pPr>
            <a:r>
              <a:rPr lang="en-US" sz="1200" b="1" dirty="0" smtClean="0">
                <a:solidFill>
                  <a:schemeClr val="dk1"/>
                </a:solidFill>
                <a:latin typeface="Arial"/>
                <a:ea typeface="Verdana"/>
                <a:cs typeface="Arial"/>
                <a:sym typeface="Verdana"/>
              </a:rPr>
              <a:t>Send any feedback and deck customizations to </a:t>
            </a:r>
            <a:r>
              <a:rPr lang="en-US" sz="1200" b="1" dirty="0" smtClean="0">
                <a:solidFill>
                  <a:schemeClr val="dk1"/>
                </a:solidFill>
                <a:latin typeface="Arial"/>
                <a:ea typeface="Verdana"/>
                <a:cs typeface="Arial"/>
                <a:sym typeface="Verdana"/>
                <a:hlinkClick r:id="rId2"/>
              </a:rPr>
              <a:t>syo@pivotal.io</a:t>
            </a:r>
            <a:endParaRPr lang="en-US" sz="1200" b="1" dirty="0">
              <a:solidFill>
                <a:schemeClr val="dk1"/>
              </a:solidFill>
              <a:latin typeface="Arial"/>
              <a:ea typeface="Verdana"/>
              <a:cs typeface="Arial"/>
              <a:sym typeface="Verdana"/>
            </a:endParaRPr>
          </a:p>
        </p:txBody>
      </p:sp>
      <p:grpSp>
        <p:nvGrpSpPr>
          <p:cNvPr id="12" name="Group 1023"/>
          <p:cNvGrpSpPr/>
          <p:nvPr/>
        </p:nvGrpSpPr>
        <p:grpSpPr>
          <a:xfrm rot="20725349">
            <a:off x="3445026" y="637674"/>
            <a:ext cx="2943365" cy="1148413"/>
            <a:chOff x="0" y="-153357"/>
            <a:chExt cx="3302961" cy="1491074"/>
          </a:xfrm>
        </p:grpSpPr>
        <p:sp>
          <p:nvSpPr>
            <p:cNvPr id="13" name="Shape 1022"/>
            <p:cNvSpPr/>
            <p:nvPr/>
          </p:nvSpPr>
          <p:spPr>
            <a:xfrm>
              <a:off x="0" y="0"/>
              <a:ext cx="2904825" cy="1131858"/>
            </a:xfrm>
            <a:prstGeom prst="roundRect">
              <a:avLst>
                <a:gd name="adj" fmla="val 15000"/>
              </a:avLst>
            </a:prstGeom>
            <a:solidFill>
              <a:srgbClr val="FFFFFF">
                <a:alpha val="77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5100">
                  <a:solidFill>
                    <a:srgbClr val="C82506"/>
                  </a:solidFill>
                  <a:uFillTx/>
                  <a:latin typeface="+mn-lt"/>
                  <a:ea typeface="+mn-ea"/>
                  <a:cs typeface="+mn-cs"/>
                  <a:sym typeface="Helvetica"/>
                </a:defRPr>
              </a:lvl1pPr>
            </a:lstStyle>
            <a:p>
              <a:pPr lvl="0">
                <a:defRPr sz="1800">
                  <a:solidFill>
                    <a:srgbClr val="000000"/>
                  </a:solidFill>
                </a:defRPr>
              </a:pPr>
              <a:r>
                <a:rPr lang="en-US" sz="2400" dirty="0" smtClean="0">
                  <a:solidFill>
                    <a:srgbClr val="C82506"/>
                  </a:solidFill>
                </a:rPr>
                <a:t>Review in progress</a:t>
              </a:r>
              <a:endParaRPr sz="2400" dirty="0">
                <a:solidFill>
                  <a:srgbClr val="C82506"/>
                </a:solidFill>
              </a:endParaRPr>
            </a:p>
          </p:txBody>
        </p:sp>
        <p:pic>
          <p:nvPicPr>
            <p:cNvPr id="14" name="Picture 13"/>
            <p:cNvPicPr/>
            <p:nvPr/>
          </p:nvPicPr>
          <p:blipFill>
            <a:blip r:embed="rId3">
              <a:extLst/>
            </a:blip>
            <a:stretch>
              <a:fillRect/>
            </a:stretch>
          </p:blipFill>
          <p:spPr>
            <a:xfrm>
              <a:off x="38926" y="-153357"/>
              <a:ext cx="3264035" cy="1491074"/>
            </a:xfrm>
            <a:prstGeom prst="rect">
              <a:avLst/>
            </a:prstGeom>
            <a:effectLst/>
          </p:spPr>
        </p:pic>
      </p:grpSp>
    </p:spTree>
    <p:extLst>
      <p:ext uri="{BB962C8B-B14F-4D97-AF65-F5344CB8AC3E}">
        <p14:creationId xmlns:p14="http://schemas.microsoft.com/office/powerpoint/2010/main" val="20587004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iterate>
                                    <p:tmAbs val="0"/>
                                  </p:iterate>
                                  <p:childTnLst>
                                    <p:set>
                                      <p:cBhvr>
                                        <p:cTn id="6" fill="hold"/>
                                        <p:tgtEl>
                                          <p:spTgt spid="12"/>
                                        </p:tgtEl>
                                        <p:attrNameLst>
                                          <p:attrName>style.visibility</p:attrName>
                                        </p:attrNameLst>
                                      </p:cBhvr>
                                      <p:to>
                                        <p:strVal val="visible"/>
                                      </p:to>
                                    </p:set>
                                    <p:animEffect transition="in" filter="dissolve">
                                      <p:cBhvr>
                                        <p:cTn id="7" dur="3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advAuto="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Pivotal Cloud Foundry Service</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4" name="Rectangle 13"/>
          <p:cNvSpPr/>
          <p:nvPr/>
        </p:nvSpPr>
        <p:spPr>
          <a:xfrm>
            <a:off x="2052320" y="1156826"/>
            <a:ext cx="3098800" cy="3657600"/>
          </a:xfrm>
          <a:prstGeom prst="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err="1" smtClean="0"/>
              <a:t>Datastore</a:t>
            </a:r>
            <a:endParaRPr lang="en-US" dirty="0" smtClean="0"/>
          </a:p>
        </p:txBody>
      </p:sp>
      <p:sp>
        <p:nvSpPr>
          <p:cNvPr id="15" name="Rectangle 14"/>
          <p:cNvSpPr/>
          <p:nvPr/>
        </p:nvSpPr>
        <p:spPr>
          <a:xfrm>
            <a:off x="142240" y="1156826"/>
            <a:ext cx="1869440" cy="3657600"/>
          </a:xfrm>
          <a:prstGeom prst="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t>Mobile</a:t>
            </a:r>
            <a:endParaRPr lang="en-US" dirty="0" smtClean="0"/>
          </a:p>
        </p:txBody>
      </p:sp>
      <p:sp>
        <p:nvSpPr>
          <p:cNvPr id="16" name="Rectangle 15"/>
          <p:cNvSpPr/>
          <p:nvPr/>
        </p:nvSpPr>
        <p:spPr>
          <a:xfrm>
            <a:off x="5191760" y="1156826"/>
            <a:ext cx="1879600" cy="3647440"/>
          </a:xfrm>
          <a:prstGeom prst="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t>Other</a:t>
            </a:r>
          </a:p>
          <a:p>
            <a:pPr algn="ctr"/>
            <a:endParaRPr lang="en-US" dirty="0"/>
          </a:p>
        </p:txBody>
      </p:sp>
      <p:sp>
        <p:nvSpPr>
          <p:cNvPr id="17" name="Rectangle 16"/>
          <p:cNvSpPr/>
          <p:nvPr/>
        </p:nvSpPr>
        <p:spPr>
          <a:xfrm>
            <a:off x="7122160" y="1156826"/>
            <a:ext cx="1889760" cy="3637280"/>
          </a:xfrm>
          <a:prstGeom prst="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t>Cloud-native</a:t>
            </a:r>
          </a:p>
          <a:p>
            <a:pPr algn="ctr"/>
            <a:endParaRPr lang="en-US" dirty="0"/>
          </a:p>
        </p:txBody>
      </p:sp>
      <p:pic>
        <p:nvPicPr>
          <p:cNvPr id="18" name="Picture 17" descr="icon_apigateway_cf@2x.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5280" y="1888346"/>
            <a:ext cx="640080" cy="640080"/>
          </a:xfrm>
          <a:prstGeom prst="rect">
            <a:avLst/>
          </a:prstGeom>
        </p:spPr>
      </p:pic>
      <p:pic>
        <p:nvPicPr>
          <p:cNvPr id="19" name="Picture 18" descr="icon_cloudbees_cf@2x.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84800" y="2609706"/>
            <a:ext cx="640080" cy="640080"/>
          </a:xfrm>
          <a:prstGeom prst="rect">
            <a:avLst/>
          </a:prstGeom>
        </p:spPr>
      </p:pic>
      <p:pic>
        <p:nvPicPr>
          <p:cNvPr id="20" name="Picture 19" descr="icon_datastaxenterprise_cf@2x.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535680" y="1888346"/>
            <a:ext cx="640080" cy="640080"/>
          </a:xfrm>
          <a:prstGeom prst="rect">
            <a:avLst/>
          </a:prstGeom>
        </p:spPr>
      </p:pic>
      <p:pic>
        <p:nvPicPr>
          <p:cNvPr id="21" name="Picture 20" descr="icon_datasync_cf@2x.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35280" y="3360574"/>
            <a:ext cx="640080" cy="640080"/>
          </a:xfrm>
          <a:prstGeom prst="rect">
            <a:avLst/>
          </a:prstGeom>
        </p:spPr>
      </p:pic>
      <p:pic>
        <p:nvPicPr>
          <p:cNvPr id="22" name="Picture 21" descr="icon_gemfire_cf@2x.png"/>
          <p:cNvPicPr>
            <a:picLocks noChangeAspect="1"/>
          </p:cNvPicPr>
          <p:nvPr/>
        </p:nvPicPr>
        <p:blipFill>
          <a:blip r:embed="rId8" cstate="screen">
            <a:alphaModFix/>
            <a:extLst>
              <a:ext uri="{28A0092B-C50C-407E-A947-70E740481C1C}">
                <a14:useLocalDpi xmlns:a14="http://schemas.microsoft.com/office/drawing/2010/main"/>
              </a:ext>
            </a:extLst>
          </a:blip>
          <a:stretch>
            <a:fillRect/>
          </a:stretch>
        </p:blipFill>
        <p:spPr>
          <a:xfrm>
            <a:off x="3535680" y="2609706"/>
            <a:ext cx="640080" cy="640080"/>
          </a:xfrm>
          <a:prstGeom prst="rect">
            <a:avLst/>
          </a:prstGeom>
        </p:spPr>
      </p:pic>
      <p:pic>
        <p:nvPicPr>
          <p:cNvPr id="23" name="Picture 22" descr="icon_pushnotification_cf@2x.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35281" y="2619867"/>
            <a:ext cx="640079" cy="640079"/>
          </a:xfrm>
          <a:prstGeom prst="rect">
            <a:avLst/>
          </a:prstGeom>
        </p:spPr>
      </p:pic>
      <p:pic>
        <p:nvPicPr>
          <p:cNvPr id="24" name="Picture 23" descr="icon_rabbitmq_cf@2x.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387340" y="1880726"/>
            <a:ext cx="637540" cy="637540"/>
          </a:xfrm>
          <a:prstGeom prst="rect">
            <a:avLst/>
          </a:prstGeom>
        </p:spPr>
      </p:pic>
      <p:pic>
        <p:nvPicPr>
          <p:cNvPr id="25" name="Picture 24" descr="icon_redis_cf@2x.pn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135674" y="1891508"/>
            <a:ext cx="638006" cy="638006"/>
          </a:xfrm>
          <a:prstGeom prst="rect">
            <a:avLst/>
          </a:prstGeom>
        </p:spPr>
      </p:pic>
      <p:pic>
        <p:nvPicPr>
          <p:cNvPr id="26" name="Picture 25" descr="icon_springxd_cf@2x.png"/>
          <p:cNvPicPr>
            <a:picLocks noChangeAspect="1"/>
          </p:cNvPicPr>
          <p:nvPr/>
        </p:nvPicPr>
        <p:blipFill>
          <a:blip r:embed="rId12" cstate="screen">
            <a:alphaModFix/>
            <a:extLst>
              <a:ext uri="{28A0092B-C50C-407E-A947-70E740481C1C}">
                <a14:useLocalDpi xmlns:a14="http://schemas.microsoft.com/office/drawing/2010/main"/>
              </a:ext>
            </a:extLst>
          </a:blip>
          <a:stretch>
            <a:fillRect/>
          </a:stretch>
        </p:blipFill>
        <p:spPr>
          <a:xfrm>
            <a:off x="5384800" y="3351386"/>
            <a:ext cx="640080" cy="640080"/>
          </a:xfrm>
          <a:prstGeom prst="rect">
            <a:avLst/>
          </a:prstGeom>
        </p:spPr>
      </p:pic>
      <p:pic>
        <p:nvPicPr>
          <p:cNvPr id="27" name="Picture 26"/>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35280" y="4098146"/>
            <a:ext cx="635000" cy="635000"/>
          </a:xfrm>
          <a:prstGeom prst="rect">
            <a:avLst/>
          </a:prstGeom>
        </p:spPr>
      </p:pic>
      <p:pic>
        <p:nvPicPr>
          <p:cNvPr id="28" name="Picture 27"/>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133898" y="2614786"/>
            <a:ext cx="639782" cy="639782"/>
          </a:xfrm>
          <a:prstGeom prst="rect">
            <a:avLst/>
          </a:prstGeom>
        </p:spPr>
      </p:pic>
      <p:pic>
        <p:nvPicPr>
          <p:cNvPr id="29" name="Picture 28"/>
          <p:cNvPicPr>
            <a:picLocks noChangeAspect="1"/>
          </p:cNvPicPr>
          <p:nvPr/>
        </p:nvPicPr>
        <p:blipFill>
          <a:blip r:embed="rId15" cstate="screen">
            <a:alphaModFix/>
            <a:extLst>
              <a:ext uri="{28A0092B-C50C-407E-A947-70E740481C1C}">
                <a14:useLocalDpi xmlns:a14="http://schemas.microsoft.com/office/drawing/2010/main"/>
              </a:ext>
            </a:extLst>
          </a:blip>
          <a:stretch>
            <a:fillRect/>
          </a:stretch>
        </p:blipFill>
        <p:spPr>
          <a:xfrm>
            <a:off x="5384800" y="4093066"/>
            <a:ext cx="635000" cy="635000"/>
          </a:xfrm>
          <a:prstGeom prst="rect">
            <a:avLst/>
          </a:prstGeom>
        </p:spPr>
      </p:pic>
      <p:pic>
        <p:nvPicPr>
          <p:cNvPr id="30" name="Picture 29"/>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133600" y="3361546"/>
            <a:ext cx="640080" cy="640080"/>
          </a:xfrm>
          <a:prstGeom prst="rect">
            <a:avLst/>
          </a:prstGeom>
        </p:spPr>
      </p:pic>
      <p:pic>
        <p:nvPicPr>
          <p:cNvPr id="31" name="Picture 30" descr="icon_mongodb_cf@2x.png"/>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3535680" y="4062586"/>
            <a:ext cx="640080" cy="640080"/>
          </a:xfrm>
          <a:prstGeom prst="rect">
            <a:avLst/>
          </a:prstGeom>
        </p:spPr>
      </p:pic>
      <p:pic>
        <p:nvPicPr>
          <p:cNvPr id="32" name="Picture 31" descr="icon_node4j_cf@2x.png"/>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2133600" y="4062586"/>
            <a:ext cx="640080" cy="640080"/>
          </a:xfrm>
          <a:prstGeom prst="rect">
            <a:avLst/>
          </a:prstGeom>
        </p:spPr>
      </p:pic>
      <p:pic>
        <p:nvPicPr>
          <p:cNvPr id="33" name="pasted-image.png"/>
          <p:cNvPicPr/>
          <p:nvPr/>
        </p:nvPicPr>
        <p:blipFill>
          <a:blip r:embed="rId19" cstate="screen">
            <a:extLst>
              <a:ext uri="{28A0092B-C50C-407E-A947-70E740481C1C}">
                <a14:useLocalDpi xmlns:a14="http://schemas.microsoft.com/office/drawing/2010/main"/>
              </a:ext>
            </a:extLst>
          </a:blip>
          <a:stretch>
            <a:fillRect/>
          </a:stretch>
        </p:blipFill>
        <p:spPr>
          <a:xfrm>
            <a:off x="7327059" y="1877577"/>
            <a:ext cx="640689" cy="640690"/>
          </a:xfrm>
          <a:prstGeom prst="rect">
            <a:avLst/>
          </a:prstGeom>
          <a:ln w="12700" cap="flat">
            <a:noFill/>
            <a:miter lim="400000"/>
          </a:ln>
          <a:effectLst/>
        </p:spPr>
      </p:pic>
      <p:pic>
        <p:nvPicPr>
          <p:cNvPr id="35" name="pasted-image.png"/>
          <p:cNvPicPr/>
          <p:nvPr/>
        </p:nvPicPr>
        <p:blipFill>
          <a:blip r:embed="rId20" cstate="screen">
            <a:extLst>
              <a:ext uri="{28A0092B-C50C-407E-A947-70E740481C1C}">
                <a14:useLocalDpi xmlns:a14="http://schemas.microsoft.com/office/drawing/2010/main"/>
              </a:ext>
            </a:extLst>
          </a:blip>
          <a:stretch>
            <a:fillRect/>
          </a:stretch>
        </p:blipFill>
        <p:spPr>
          <a:xfrm>
            <a:off x="7331951" y="2606213"/>
            <a:ext cx="633413" cy="633413"/>
          </a:xfrm>
          <a:prstGeom prst="rect">
            <a:avLst/>
          </a:prstGeom>
          <a:ln w="12700" cap="flat">
            <a:noFill/>
            <a:miter lim="400000"/>
          </a:ln>
          <a:effectLst/>
        </p:spPr>
      </p:pic>
      <p:pic>
        <p:nvPicPr>
          <p:cNvPr id="36" name="pasted-image.png"/>
          <p:cNvPicPr/>
          <p:nvPr/>
        </p:nvPicPr>
        <p:blipFill>
          <a:blip r:embed="rId21" cstate="screen">
            <a:extLst>
              <a:ext uri="{28A0092B-C50C-407E-A947-70E740481C1C}">
                <a14:useLocalDpi xmlns:a14="http://schemas.microsoft.com/office/drawing/2010/main"/>
              </a:ext>
            </a:extLst>
          </a:blip>
          <a:stretch>
            <a:fillRect/>
          </a:stretch>
        </p:blipFill>
        <p:spPr>
          <a:xfrm>
            <a:off x="7334131" y="3347909"/>
            <a:ext cx="633398" cy="633397"/>
          </a:xfrm>
          <a:prstGeom prst="rect">
            <a:avLst/>
          </a:prstGeom>
          <a:ln w="12700" cap="flat">
            <a:noFill/>
            <a:miter lim="400000"/>
          </a:ln>
          <a:effectLst/>
        </p:spPr>
      </p:pic>
      <p:pic>
        <p:nvPicPr>
          <p:cNvPr id="37" name="Picture 36" descr="icon_pivotalhd_cf@2x.png"/>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3535680" y="3361546"/>
            <a:ext cx="632460" cy="632460"/>
          </a:xfrm>
          <a:prstGeom prst="rect">
            <a:avLst/>
          </a:prstGeom>
        </p:spPr>
      </p:pic>
      <p:sp>
        <p:nvSpPr>
          <p:cNvPr id="38" name="TextBox 37"/>
          <p:cNvSpPr txBox="1"/>
          <p:nvPr/>
        </p:nvSpPr>
        <p:spPr>
          <a:xfrm>
            <a:off x="985519" y="1888346"/>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API Gateway</a:t>
            </a:r>
          </a:p>
        </p:txBody>
      </p:sp>
      <p:sp>
        <p:nvSpPr>
          <p:cNvPr id="39" name="TextBox 38"/>
          <p:cNvSpPr txBox="1"/>
          <p:nvPr/>
        </p:nvSpPr>
        <p:spPr>
          <a:xfrm>
            <a:off x="975359" y="259954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Push Notifications</a:t>
            </a:r>
          </a:p>
        </p:txBody>
      </p:sp>
      <p:sp>
        <p:nvSpPr>
          <p:cNvPr id="40" name="TextBox 39"/>
          <p:cNvSpPr txBox="1"/>
          <p:nvPr/>
        </p:nvSpPr>
        <p:spPr>
          <a:xfrm>
            <a:off x="985519" y="3371706"/>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Data Sync</a:t>
            </a:r>
          </a:p>
        </p:txBody>
      </p:sp>
      <p:sp>
        <p:nvSpPr>
          <p:cNvPr id="41" name="TextBox 40"/>
          <p:cNvSpPr txBox="1"/>
          <p:nvPr/>
        </p:nvSpPr>
        <p:spPr>
          <a:xfrm>
            <a:off x="985519" y="410322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App Distribution</a:t>
            </a:r>
          </a:p>
        </p:txBody>
      </p:sp>
      <p:sp>
        <p:nvSpPr>
          <p:cNvPr id="42" name="TextBox 41"/>
          <p:cNvSpPr txBox="1"/>
          <p:nvPr/>
        </p:nvSpPr>
        <p:spPr>
          <a:xfrm>
            <a:off x="6055359" y="1888346"/>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RabbitMQ</a:t>
            </a:r>
            <a:endParaRPr lang="en-US" sz="1200" dirty="0" smtClean="0">
              <a:solidFill>
                <a:schemeClr val="bg2"/>
              </a:solidFill>
              <a:latin typeface="FreightSans Pro Medium"/>
              <a:cs typeface="FreightSans Pro Medium"/>
            </a:endParaRPr>
          </a:p>
        </p:txBody>
      </p:sp>
      <p:sp>
        <p:nvSpPr>
          <p:cNvPr id="43" name="TextBox 42"/>
          <p:cNvSpPr txBox="1"/>
          <p:nvPr/>
        </p:nvSpPr>
        <p:spPr>
          <a:xfrm>
            <a:off x="6045199" y="2599546"/>
            <a:ext cx="100584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Jenkins Enterprise by </a:t>
            </a:r>
            <a:r>
              <a:rPr lang="en-US" sz="1200" dirty="0" err="1" smtClean="0">
                <a:solidFill>
                  <a:schemeClr val="bg2"/>
                </a:solidFill>
                <a:latin typeface="FreightSans Pro Medium"/>
                <a:cs typeface="FreightSans Pro Medium"/>
              </a:rPr>
              <a:t>CloudBees</a:t>
            </a:r>
            <a:endParaRPr lang="en-US" sz="1200" dirty="0" smtClean="0">
              <a:solidFill>
                <a:schemeClr val="bg2"/>
              </a:solidFill>
              <a:latin typeface="FreightSans Pro Medium"/>
              <a:cs typeface="FreightSans Pro Medium"/>
            </a:endParaRPr>
          </a:p>
        </p:txBody>
      </p:sp>
      <p:sp>
        <p:nvSpPr>
          <p:cNvPr id="44" name="TextBox 43"/>
          <p:cNvSpPr txBox="1"/>
          <p:nvPr/>
        </p:nvSpPr>
        <p:spPr>
          <a:xfrm>
            <a:off x="6055359" y="337170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Spring XD (BETA)</a:t>
            </a:r>
          </a:p>
        </p:txBody>
      </p:sp>
      <p:sp>
        <p:nvSpPr>
          <p:cNvPr id="45" name="TextBox 44"/>
          <p:cNvSpPr txBox="1"/>
          <p:nvPr/>
        </p:nvSpPr>
        <p:spPr>
          <a:xfrm>
            <a:off x="6055359" y="410322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Single Sign-on</a:t>
            </a:r>
          </a:p>
        </p:txBody>
      </p:sp>
      <p:sp>
        <p:nvSpPr>
          <p:cNvPr id="46" name="TextBox 45"/>
          <p:cNvSpPr txBox="1"/>
          <p:nvPr/>
        </p:nvSpPr>
        <p:spPr>
          <a:xfrm>
            <a:off x="8006079" y="1868026"/>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Config</a:t>
            </a:r>
            <a:r>
              <a:rPr lang="en-US" sz="1200" dirty="0" smtClean="0">
                <a:solidFill>
                  <a:schemeClr val="bg2"/>
                </a:solidFill>
                <a:latin typeface="FreightSans Pro Medium"/>
                <a:cs typeface="FreightSans Pro Medium"/>
              </a:rPr>
              <a:t> Server </a:t>
            </a:r>
          </a:p>
        </p:txBody>
      </p:sp>
      <p:sp>
        <p:nvSpPr>
          <p:cNvPr id="47" name="TextBox 46"/>
          <p:cNvSpPr txBox="1"/>
          <p:nvPr/>
        </p:nvSpPr>
        <p:spPr>
          <a:xfrm>
            <a:off x="7995919" y="257922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Service Directory</a:t>
            </a:r>
          </a:p>
        </p:txBody>
      </p:sp>
      <p:sp>
        <p:nvSpPr>
          <p:cNvPr id="48" name="TextBox 47"/>
          <p:cNvSpPr txBox="1"/>
          <p:nvPr/>
        </p:nvSpPr>
        <p:spPr>
          <a:xfrm>
            <a:off x="8006079" y="335138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Circuit Breaker</a:t>
            </a:r>
          </a:p>
        </p:txBody>
      </p:sp>
      <p:sp>
        <p:nvSpPr>
          <p:cNvPr id="49" name="TextBox 48"/>
          <p:cNvSpPr txBox="1"/>
          <p:nvPr/>
        </p:nvSpPr>
        <p:spPr>
          <a:xfrm>
            <a:off x="4185919" y="1888346"/>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DataStax</a:t>
            </a:r>
            <a:r>
              <a:rPr lang="en-US" sz="1200" dirty="0" smtClean="0">
                <a:solidFill>
                  <a:schemeClr val="bg2"/>
                </a:solidFill>
                <a:latin typeface="FreightSans Pro Medium"/>
                <a:cs typeface="FreightSans Pro Medium"/>
              </a:rPr>
              <a:t> Cassandra</a:t>
            </a:r>
          </a:p>
        </p:txBody>
      </p:sp>
      <p:sp>
        <p:nvSpPr>
          <p:cNvPr id="50" name="TextBox 49"/>
          <p:cNvSpPr txBox="1"/>
          <p:nvPr/>
        </p:nvSpPr>
        <p:spPr>
          <a:xfrm>
            <a:off x="4175759" y="2599546"/>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GemFire</a:t>
            </a:r>
            <a:endParaRPr lang="en-US" sz="1200" dirty="0" smtClean="0">
              <a:solidFill>
                <a:schemeClr val="bg2"/>
              </a:solidFill>
              <a:latin typeface="FreightSans Pro Medium"/>
              <a:cs typeface="FreightSans Pro Medium"/>
            </a:endParaRPr>
          </a:p>
        </p:txBody>
      </p:sp>
      <p:sp>
        <p:nvSpPr>
          <p:cNvPr id="51" name="TextBox 50"/>
          <p:cNvSpPr txBox="1"/>
          <p:nvPr/>
        </p:nvSpPr>
        <p:spPr>
          <a:xfrm>
            <a:off x="4185919" y="4072746"/>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MongoDB</a:t>
            </a:r>
            <a:r>
              <a:rPr lang="en-US" sz="1200" dirty="0" smtClean="0">
                <a:solidFill>
                  <a:schemeClr val="bg2"/>
                </a:solidFill>
                <a:latin typeface="FreightSans Pro Medium"/>
                <a:cs typeface="FreightSans Pro Medium"/>
              </a:rPr>
              <a:t> (BETA)</a:t>
            </a:r>
          </a:p>
        </p:txBody>
      </p:sp>
      <p:sp>
        <p:nvSpPr>
          <p:cNvPr id="52" name="TextBox 51"/>
          <p:cNvSpPr txBox="1"/>
          <p:nvPr/>
        </p:nvSpPr>
        <p:spPr>
          <a:xfrm>
            <a:off x="4185919" y="3361546"/>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PivotalHD</a:t>
            </a:r>
            <a:r>
              <a:rPr lang="en-US" sz="1200" dirty="0" smtClean="0">
                <a:solidFill>
                  <a:schemeClr val="bg2"/>
                </a:solidFill>
                <a:latin typeface="FreightSans Pro Medium"/>
                <a:cs typeface="FreightSans Pro Medium"/>
              </a:rPr>
              <a:t> (BETA)</a:t>
            </a:r>
          </a:p>
        </p:txBody>
      </p:sp>
      <p:sp>
        <p:nvSpPr>
          <p:cNvPr id="53" name="TextBox 52"/>
          <p:cNvSpPr txBox="1"/>
          <p:nvPr/>
        </p:nvSpPr>
        <p:spPr>
          <a:xfrm>
            <a:off x="2733039" y="1888346"/>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Redis</a:t>
            </a:r>
            <a:endParaRPr lang="en-US" sz="1200" dirty="0" smtClean="0">
              <a:solidFill>
                <a:schemeClr val="bg2"/>
              </a:solidFill>
              <a:latin typeface="FreightSans Pro Medium"/>
              <a:cs typeface="FreightSans Pro Medium"/>
            </a:endParaRPr>
          </a:p>
        </p:txBody>
      </p:sp>
      <p:sp>
        <p:nvSpPr>
          <p:cNvPr id="54" name="TextBox 53"/>
          <p:cNvSpPr txBox="1"/>
          <p:nvPr/>
        </p:nvSpPr>
        <p:spPr>
          <a:xfrm>
            <a:off x="2722879" y="2599546"/>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MySQL</a:t>
            </a:r>
          </a:p>
        </p:txBody>
      </p:sp>
      <p:sp>
        <p:nvSpPr>
          <p:cNvPr id="55" name="TextBox 54"/>
          <p:cNvSpPr txBox="1"/>
          <p:nvPr/>
        </p:nvSpPr>
        <p:spPr>
          <a:xfrm>
            <a:off x="2733039" y="407274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Neo4j (BETA)</a:t>
            </a:r>
          </a:p>
        </p:txBody>
      </p:sp>
      <p:sp>
        <p:nvSpPr>
          <p:cNvPr id="56" name="TextBox 55"/>
          <p:cNvSpPr txBox="1"/>
          <p:nvPr/>
        </p:nvSpPr>
        <p:spPr>
          <a:xfrm>
            <a:off x="2733039" y="3361546"/>
            <a:ext cx="93472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Session state caching</a:t>
            </a:r>
            <a:endParaRPr lang="en-US" sz="1000" dirty="0" smtClean="0">
              <a:solidFill>
                <a:schemeClr val="bg2"/>
              </a:solidFill>
              <a:latin typeface="FreightSans Pro Medium"/>
              <a:cs typeface="FreightSans Pro Medium"/>
            </a:endParaRPr>
          </a:p>
        </p:txBody>
      </p:sp>
    </p:spTree>
    <p:extLst>
      <p:ext uri="{BB962C8B-B14F-4D97-AF65-F5344CB8AC3E}">
        <p14:creationId xmlns:p14="http://schemas.microsoft.com/office/powerpoint/2010/main" val="41781440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1" y="114659"/>
            <a:ext cx="6406375" cy="585514"/>
          </a:xfrm>
        </p:spPr>
        <p:txBody>
          <a:bodyPr/>
          <a:lstStyle/>
          <a:p>
            <a:pPr algn="l"/>
            <a:r>
              <a:rPr lang="en-US" sz="2400" dirty="0" smtClean="0">
                <a:solidFill>
                  <a:srgbClr val="F5F5F5"/>
                </a:solidFill>
              </a:rPr>
              <a:t>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9" name="Shape 433"/>
          <p:cNvSpPr/>
          <p:nvPr/>
        </p:nvSpPr>
        <p:spPr>
          <a:xfrm>
            <a:off x="2038258" y="1184075"/>
            <a:ext cx="3258782" cy="3720844"/>
          </a:xfrm>
          <a:prstGeom prst="roundRect">
            <a:avLst>
              <a:gd name="adj" fmla="val 1559"/>
            </a:avLst>
          </a:prstGeom>
          <a:solidFill>
            <a:srgbClr val="EBEBEB"/>
          </a:solidFill>
          <a:ln w="25400">
            <a:solidFill>
              <a:srgbClr val="0F786E"/>
            </a:solidFill>
            <a:round/>
          </a:ln>
        </p:spPr>
        <p:txBody>
          <a:bodyPr lIns="0" tIns="0" rIns="0" bIns="0" anchor="ctr"/>
          <a:lstStyle/>
          <a:p>
            <a:pPr lvl="0"/>
            <a:endParaRPr/>
          </a:p>
        </p:txBody>
      </p:sp>
      <p:grpSp>
        <p:nvGrpSpPr>
          <p:cNvPr id="14" name="Group 436"/>
          <p:cNvGrpSpPr/>
          <p:nvPr/>
        </p:nvGrpSpPr>
        <p:grpSpPr>
          <a:xfrm>
            <a:off x="2894409" y="1628575"/>
            <a:ext cx="2061528" cy="387175"/>
            <a:chOff x="0" y="0"/>
            <a:chExt cx="2061526" cy="387174"/>
          </a:xfrm>
        </p:grpSpPr>
        <p:sp>
          <p:nvSpPr>
            <p:cNvPr id="15" name="Shape 434"/>
            <p:cNvSpPr/>
            <p:nvPr/>
          </p:nvSpPr>
          <p:spPr>
            <a:xfrm>
              <a:off x="0" y="0"/>
              <a:ext cx="2061527" cy="387175"/>
            </a:xfrm>
            <a:prstGeom prst="roundRect">
              <a:avLst>
                <a:gd name="adj" fmla="val 13038"/>
              </a:avLst>
            </a:prstGeom>
            <a:solidFill>
              <a:srgbClr val="545454"/>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DB</a:t>
              </a:r>
            </a:p>
          </p:txBody>
        </p:sp>
        <p:sp>
          <p:nvSpPr>
            <p:cNvPr id="16" name="Shape 435"/>
            <p:cNvSpPr/>
            <p:nvPr/>
          </p:nvSpPr>
          <p:spPr>
            <a:xfrm>
              <a:off x="139793" y="85728"/>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grpSp>
        <p:nvGrpSpPr>
          <p:cNvPr id="17" name="Group 439"/>
          <p:cNvGrpSpPr/>
          <p:nvPr/>
        </p:nvGrpSpPr>
        <p:grpSpPr>
          <a:xfrm>
            <a:off x="2120089" y="1312477"/>
            <a:ext cx="367762" cy="3529198"/>
            <a:chOff x="0" y="0"/>
            <a:chExt cx="367761" cy="3529197"/>
          </a:xfrm>
        </p:grpSpPr>
        <p:sp>
          <p:nvSpPr>
            <p:cNvPr id="18" name="Shape 437"/>
            <p:cNvSpPr/>
            <p:nvPr/>
          </p:nvSpPr>
          <p:spPr>
            <a:xfrm rot="16200000">
              <a:off x="-1580718" y="1580718"/>
              <a:ext cx="3529198" cy="367762"/>
            </a:xfrm>
            <a:prstGeom prst="roundRect">
              <a:avLst>
                <a:gd name="adj" fmla="val 13079"/>
              </a:avLst>
            </a:prstGeom>
            <a:solidFill>
              <a:srgbClr val="5E5E5E"/>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Router</a:t>
              </a:r>
            </a:p>
          </p:txBody>
        </p:sp>
        <p:pic>
          <p:nvPicPr>
            <p:cNvPr id="19" name="pasted-image.pdf"/>
            <p:cNvPicPr/>
            <p:nvPr/>
          </p:nvPicPr>
          <p:blipFill>
            <a:blip r:embed="rId4">
              <a:extLst/>
            </a:blip>
            <a:stretch>
              <a:fillRect/>
            </a:stretch>
          </p:blipFill>
          <p:spPr>
            <a:xfrm rot="16200000">
              <a:off x="74044" y="3210348"/>
              <a:ext cx="228477" cy="228477"/>
            </a:xfrm>
            <a:prstGeom prst="rect">
              <a:avLst/>
            </a:prstGeom>
            <a:ln w="3175" cap="flat">
              <a:noFill/>
              <a:miter lim="400000"/>
            </a:ln>
            <a:effectLst/>
          </p:spPr>
        </p:pic>
      </p:grpSp>
      <p:sp>
        <p:nvSpPr>
          <p:cNvPr id="20" name="Shape 442"/>
          <p:cNvSpPr/>
          <p:nvPr/>
        </p:nvSpPr>
        <p:spPr>
          <a:xfrm>
            <a:off x="4114800" y="1628575"/>
            <a:ext cx="675755" cy="39624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900">
                <a:solidFill>
                  <a:srgbClr val="FFFFFF"/>
                </a:solidFill>
                <a:latin typeface="Avenir Next"/>
                <a:ea typeface="Avenir Next"/>
                <a:cs typeface="Avenir Next"/>
                <a:sym typeface="Avenir Next"/>
              </a:rPr>
              <a:t>Service</a:t>
            </a:r>
          </a:p>
          <a:p>
            <a:pPr lvl="0">
              <a:defRPr>
                <a:solidFill>
                  <a:srgbClr val="000000"/>
                </a:solidFill>
                <a:uFillTx/>
              </a:defRPr>
            </a:pPr>
            <a:r>
              <a:rPr sz="900">
                <a:solidFill>
                  <a:srgbClr val="FFFFFF"/>
                </a:solidFill>
                <a:latin typeface="Avenir Next"/>
                <a:ea typeface="Avenir Next"/>
                <a:cs typeface="Avenir Next"/>
                <a:sym typeface="Avenir Next"/>
              </a:rPr>
              <a:t>credentials</a:t>
            </a:r>
          </a:p>
        </p:txBody>
      </p:sp>
      <p:sp>
        <p:nvSpPr>
          <p:cNvPr id="21" name="Shape 443"/>
          <p:cNvSpPr/>
          <p:nvPr/>
        </p:nvSpPr>
        <p:spPr>
          <a:xfrm rot="10800000">
            <a:off x="6271376" y="2645770"/>
            <a:ext cx="1614775" cy="304801"/>
          </a:xfrm>
          <a:prstGeom prst="rightArrow">
            <a:avLst>
              <a:gd name="adj1" fmla="val 65968"/>
              <a:gd name="adj2" fmla="val 85375"/>
            </a:avLst>
          </a:prstGeom>
          <a:solidFill>
            <a:srgbClr val="0F786E"/>
          </a:solidFill>
          <a:ln w="12700">
            <a:miter lim="400000"/>
            <a:tailEnd type="triangle"/>
          </a:ln>
        </p:spPr>
        <p:txBody>
          <a:bodyPr lIns="0" tIns="0" rIns="0" bIns="0" anchor="ctr"/>
          <a:lstStyle/>
          <a:p>
            <a:pPr lvl="0" algn="ctr">
              <a:defRPr>
                <a:solidFill>
                  <a:srgbClr val="FFFFFF"/>
                </a:solidFill>
                <a:uFillTx/>
              </a:defRPr>
            </a:pPr>
            <a:endParaRPr/>
          </a:p>
        </p:txBody>
      </p:sp>
      <p:sp>
        <p:nvSpPr>
          <p:cNvPr id="22" name="Shape 444"/>
          <p:cNvSpPr/>
          <p:nvPr/>
        </p:nvSpPr>
        <p:spPr>
          <a:xfrm rot="10800000">
            <a:off x="6271376" y="3271422"/>
            <a:ext cx="1614775" cy="304801"/>
          </a:xfrm>
          <a:prstGeom prst="rightArrow">
            <a:avLst>
              <a:gd name="adj1" fmla="val 65968"/>
              <a:gd name="adj2" fmla="val 85375"/>
            </a:avLst>
          </a:prstGeom>
          <a:solidFill>
            <a:srgbClr val="0F786E"/>
          </a:solidFill>
          <a:ln w="12700">
            <a:miter lim="400000"/>
            <a:tailEnd type="triangle"/>
          </a:ln>
        </p:spPr>
        <p:txBody>
          <a:bodyPr lIns="0" tIns="0" rIns="0" bIns="0" anchor="ctr"/>
          <a:lstStyle/>
          <a:p>
            <a:pPr lvl="0" algn="ctr">
              <a:defRPr>
                <a:solidFill>
                  <a:srgbClr val="FFFFFF"/>
                </a:solidFill>
                <a:uFillTx/>
              </a:defRPr>
            </a:pPr>
            <a:endParaRPr/>
          </a:p>
        </p:txBody>
      </p:sp>
      <p:grpSp>
        <p:nvGrpSpPr>
          <p:cNvPr id="23" name="Group 447"/>
          <p:cNvGrpSpPr/>
          <p:nvPr/>
        </p:nvGrpSpPr>
        <p:grpSpPr>
          <a:xfrm>
            <a:off x="6271376" y="2332944"/>
            <a:ext cx="1614775" cy="304801"/>
            <a:chOff x="0" y="0"/>
            <a:chExt cx="1614774" cy="304800"/>
          </a:xfrm>
        </p:grpSpPr>
        <p:sp>
          <p:nvSpPr>
            <p:cNvPr id="24" name="Shape 445"/>
            <p:cNvSpPr/>
            <p:nvPr/>
          </p:nvSpPr>
          <p:spPr>
            <a:xfrm>
              <a:off x="0" y="0"/>
              <a:ext cx="1614775" cy="304800"/>
            </a:xfrm>
            <a:prstGeom prst="rightArrow">
              <a:avLst>
                <a:gd name="adj1" fmla="val 65968"/>
                <a:gd name="adj2" fmla="val 85375"/>
              </a:avLst>
            </a:prstGeom>
            <a:solidFill>
              <a:srgbClr val="0F786E"/>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25" name="Shape 446"/>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reserve resources</a:t>
              </a:r>
            </a:p>
          </p:txBody>
        </p:sp>
      </p:grpSp>
      <p:grpSp>
        <p:nvGrpSpPr>
          <p:cNvPr id="26" name="Group 450"/>
          <p:cNvGrpSpPr/>
          <p:nvPr/>
        </p:nvGrpSpPr>
        <p:grpSpPr>
          <a:xfrm>
            <a:off x="6271376" y="2971119"/>
            <a:ext cx="1614775" cy="304801"/>
            <a:chOff x="0" y="0"/>
            <a:chExt cx="1614774" cy="304800"/>
          </a:xfrm>
        </p:grpSpPr>
        <p:sp>
          <p:nvSpPr>
            <p:cNvPr id="27" name="Shape 448"/>
            <p:cNvSpPr/>
            <p:nvPr/>
          </p:nvSpPr>
          <p:spPr>
            <a:xfrm>
              <a:off x="0" y="0"/>
              <a:ext cx="1614775" cy="304800"/>
            </a:xfrm>
            <a:prstGeom prst="rightArrow">
              <a:avLst>
                <a:gd name="adj1" fmla="val 65968"/>
                <a:gd name="adj2" fmla="val 85375"/>
              </a:avLst>
            </a:prstGeom>
            <a:solidFill>
              <a:srgbClr val="0F786E"/>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28" name="Shape 449"/>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obtain connection data</a:t>
              </a:r>
            </a:p>
          </p:txBody>
        </p:sp>
      </p:grpSp>
      <p:grpSp>
        <p:nvGrpSpPr>
          <p:cNvPr id="29" name="Group 453"/>
          <p:cNvGrpSpPr/>
          <p:nvPr/>
        </p:nvGrpSpPr>
        <p:grpSpPr>
          <a:xfrm>
            <a:off x="304800" y="2339775"/>
            <a:ext cx="914400" cy="1217217"/>
            <a:chOff x="0" y="0"/>
            <a:chExt cx="914400" cy="1217216"/>
          </a:xfrm>
        </p:grpSpPr>
        <p:sp>
          <p:nvSpPr>
            <p:cNvPr id="30" name="Shape 451"/>
            <p:cNvSpPr/>
            <p:nvPr/>
          </p:nvSpPr>
          <p:spPr>
            <a:xfrm>
              <a:off x="0" y="0"/>
              <a:ext cx="914400" cy="1217217"/>
            </a:xfrm>
            <a:prstGeom prst="roundRect">
              <a:avLst>
                <a:gd name="adj" fmla="val 4579"/>
              </a:avLst>
            </a:prstGeom>
            <a:solidFill>
              <a:srgbClr val="E49837"/>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31" name="Shape 452"/>
            <p:cNvSpPr/>
            <p:nvPr/>
          </p:nvSpPr>
          <p:spPr>
            <a:xfrm>
              <a:off x="12263" y="12263"/>
              <a:ext cx="889874" cy="203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CLI</a:t>
              </a:r>
            </a:p>
          </p:txBody>
        </p:sp>
      </p:grpSp>
      <p:grpSp>
        <p:nvGrpSpPr>
          <p:cNvPr id="32" name="Group 456"/>
          <p:cNvGrpSpPr/>
          <p:nvPr/>
        </p:nvGrpSpPr>
        <p:grpSpPr>
          <a:xfrm>
            <a:off x="2831917" y="2339775"/>
            <a:ext cx="914401" cy="1217217"/>
            <a:chOff x="0" y="0"/>
            <a:chExt cx="914400" cy="1217216"/>
          </a:xfrm>
        </p:grpSpPr>
        <p:sp>
          <p:nvSpPr>
            <p:cNvPr id="33" name="Shape 454"/>
            <p:cNvSpPr/>
            <p:nvPr/>
          </p:nvSpPr>
          <p:spPr>
            <a:xfrm>
              <a:off x="0" y="0"/>
              <a:ext cx="914400" cy="1217217"/>
            </a:xfrm>
            <a:prstGeom prst="roundRect">
              <a:avLst>
                <a:gd name="adj" fmla="val 4579"/>
              </a:avLst>
            </a:prstGeom>
            <a:solidFill>
              <a:srgbClr val="E49837"/>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35" name="Shape 455"/>
            <p:cNvSpPr/>
            <p:nvPr/>
          </p:nvSpPr>
          <p:spPr>
            <a:xfrm>
              <a:off x="12263" y="12263"/>
              <a:ext cx="889874"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grpSp>
      <p:grpSp>
        <p:nvGrpSpPr>
          <p:cNvPr id="36" name="Group 459"/>
          <p:cNvGrpSpPr/>
          <p:nvPr/>
        </p:nvGrpSpPr>
        <p:grpSpPr>
          <a:xfrm>
            <a:off x="5359034" y="2339775"/>
            <a:ext cx="914401" cy="1217217"/>
            <a:chOff x="0" y="0"/>
            <a:chExt cx="914400" cy="1217216"/>
          </a:xfrm>
        </p:grpSpPr>
        <p:sp>
          <p:nvSpPr>
            <p:cNvPr id="37" name="Shape 457"/>
            <p:cNvSpPr/>
            <p:nvPr/>
          </p:nvSpPr>
          <p:spPr>
            <a:xfrm>
              <a:off x="0" y="0"/>
              <a:ext cx="914400" cy="1217217"/>
            </a:xfrm>
            <a:prstGeom prst="roundRect">
              <a:avLst>
                <a:gd name="adj" fmla="val 4579"/>
              </a:avLst>
            </a:prstGeom>
            <a:solidFill>
              <a:srgbClr val="E49837"/>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38" name="Shape 458"/>
            <p:cNvSpPr/>
            <p:nvPr/>
          </p:nvSpPr>
          <p:spPr>
            <a:xfrm>
              <a:off x="12263" y="12263"/>
              <a:ext cx="889874"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algn="ctr">
                <a:defRPr>
                  <a:solidFill>
                    <a:srgbClr val="000000"/>
                  </a:solidFill>
                  <a:uFillTx/>
                </a:defRPr>
              </a:pPr>
              <a:r>
                <a:rPr sz="1200">
                  <a:solidFill>
                    <a:srgbClr val="FFFFFF"/>
                  </a:solidFill>
                  <a:latin typeface="Avenir Next"/>
                  <a:ea typeface="Avenir Next"/>
                  <a:cs typeface="Avenir Next"/>
                  <a:sym typeface="Avenir Next"/>
                </a:rPr>
                <a:t>Service</a:t>
              </a:r>
            </a:p>
            <a:p>
              <a:pPr lvl="0" algn="ctr">
                <a:defRPr>
                  <a:solidFill>
                    <a:srgbClr val="000000"/>
                  </a:solidFill>
                  <a:uFillTx/>
                </a:defRPr>
              </a:pPr>
              <a:r>
                <a:rPr sz="1200">
                  <a:solidFill>
                    <a:srgbClr val="FFFFFF"/>
                  </a:solidFill>
                  <a:latin typeface="Avenir Next"/>
                  <a:ea typeface="Avenir Next"/>
                  <a:cs typeface="Avenir Next"/>
                  <a:sym typeface="Avenir Next"/>
                </a:rPr>
                <a:t>Broker</a:t>
              </a:r>
            </a:p>
          </p:txBody>
        </p:sp>
      </p:grpSp>
      <p:grpSp>
        <p:nvGrpSpPr>
          <p:cNvPr id="39" name="Group 462"/>
          <p:cNvGrpSpPr/>
          <p:nvPr/>
        </p:nvGrpSpPr>
        <p:grpSpPr>
          <a:xfrm>
            <a:off x="7886151" y="2339775"/>
            <a:ext cx="914401" cy="1217217"/>
            <a:chOff x="0" y="0"/>
            <a:chExt cx="914400" cy="1217216"/>
          </a:xfrm>
        </p:grpSpPr>
        <p:sp>
          <p:nvSpPr>
            <p:cNvPr id="40" name="Shape 460"/>
            <p:cNvSpPr/>
            <p:nvPr/>
          </p:nvSpPr>
          <p:spPr>
            <a:xfrm>
              <a:off x="0" y="0"/>
              <a:ext cx="914400" cy="1217217"/>
            </a:xfrm>
            <a:prstGeom prst="roundRect">
              <a:avLst>
                <a:gd name="adj" fmla="val 4579"/>
              </a:avLst>
            </a:prstGeom>
            <a:solidFill>
              <a:srgbClr val="E49837"/>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41" name="Shape 461"/>
            <p:cNvSpPr/>
            <p:nvPr/>
          </p:nvSpPr>
          <p:spPr>
            <a:xfrm>
              <a:off x="12263" y="12263"/>
              <a:ext cx="889874"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algn="ctr">
                <a:defRPr>
                  <a:solidFill>
                    <a:srgbClr val="000000"/>
                  </a:solidFill>
                  <a:uFillTx/>
                </a:defRPr>
              </a:pPr>
              <a:r>
                <a:rPr sz="1200">
                  <a:solidFill>
                    <a:srgbClr val="FFFFFF"/>
                  </a:solidFill>
                  <a:latin typeface="Avenir Next"/>
                  <a:ea typeface="Avenir Next"/>
                  <a:cs typeface="Avenir Next"/>
                  <a:sym typeface="Avenir Next"/>
                </a:rPr>
                <a:t>Data</a:t>
              </a:r>
            </a:p>
            <a:p>
              <a:pPr lvl="0" algn="ctr">
                <a:defRPr>
                  <a:solidFill>
                    <a:srgbClr val="000000"/>
                  </a:solidFill>
                  <a:uFillTx/>
                </a:defRPr>
              </a:pPr>
              <a:r>
                <a:rPr sz="1200">
                  <a:solidFill>
                    <a:srgbClr val="FFFFFF"/>
                  </a:solidFill>
                  <a:latin typeface="Avenir Next"/>
                  <a:ea typeface="Avenir Next"/>
                  <a:cs typeface="Avenir Next"/>
                  <a:sym typeface="Avenir Next"/>
                </a:rPr>
                <a:t>Service</a:t>
              </a:r>
            </a:p>
          </p:txBody>
        </p:sp>
      </p:grpSp>
      <p:sp>
        <p:nvSpPr>
          <p:cNvPr id="42" name="Shape 463"/>
          <p:cNvSpPr/>
          <p:nvPr/>
        </p:nvSpPr>
        <p:spPr>
          <a:xfrm>
            <a:off x="3189576" y="2934404"/>
            <a:ext cx="199083" cy="265672"/>
          </a:xfrm>
          <a:custGeom>
            <a:avLst/>
            <a:gdLst/>
            <a:ahLst/>
            <a:cxnLst>
              <a:cxn ang="0">
                <a:pos x="wd2" y="hd2"/>
              </a:cxn>
              <a:cxn ang="5400000">
                <a:pos x="wd2" y="hd2"/>
              </a:cxn>
              <a:cxn ang="10800000">
                <a:pos x="wd2" y="hd2"/>
              </a:cxn>
              <a:cxn ang="16200000">
                <a:pos x="wd2" y="hd2"/>
              </a:cxn>
            </a:cxnLst>
            <a:rect l="0" t="0" r="r" b="b"/>
            <a:pathLst>
              <a:path w="21600" h="21600" extrusionOk="0">
                <a:moveTo>
                  <a:pt x="10800" y="16618"/>
                </a:moveTo>
                <a:lnTo>
                  <a:pt x="6946" y="18824"/>
                </a:lnTo>
                <a:cubicBezTo>
                  <a:pt x="7990" y="19479"/>
                  <a:pt x="9343" y="19815"/>
                  <a:pt x="10800" y="19815"/>
                </a:cubicBezTo>
                <a:cubicBezTo>
                  <a:pt x="12257" y="19815"/>
                  <a:pt x="13610" y="19479"/>
                  <a:pt x="14654" y="18825"/>
                </a:cubicBezTo>
                <a:close/>
                <a:moveTo>
                  <a:pt x="4280" y="12886"/>
                </a:moveTo>
                <a:cubicBezTo>
                  <a:pt x="3997" y="13421"/>
                  <a:pt x="3858" y="14005"/>
                  <a:pt x="3858" y="14613"/>
                </a:cubicBezTo>
                <a:cubicBezTo>
                  <a:pt x="3858" y="16342"/>
                  <a:pt x="4983" y="17873"/>
                  <a:pt x="6787" y="18744"/>
                </a:cubicBezTo>
                <a:lnTo>
                  <a:pt x="8263" y="15166"/>
                </a:lnTo>
                <a:close/>
                <a:moveTo>
                  <a:pt x="17320" y="12886"/>
                </a:moveTo>
                <a:lnTo>
                  <a:pt x="13337" y="15166"/>
                </a:lnTo>
                <a:lnTo>
                  <a:pt x="14813" y="18744"/>
                </a:lnTo>
                <a:cubicBezTo>
                  <a:pt x="16617" y="17873"/>
                  <a:pt x="17742" y="16342"/>
                  <a:pt x="17742" y="14613"/>
                </a:cubicBezTo>
                <a:cubicBezTo>
                  <a:pt x="17742" y="14005"/>
                  <a:pt x="17603" y="13421"/>
                  <a:pt x="17320" y="12886"/>
                </a:cubicBezTo>
                <a:close/>
                <a:moveTo>
                  <a:pt x="10970" y="9424"/>
                </a:moveTo>
                <a:lnTo>
                  <a:pt x="12368" y="12816"/>
                </a:lnTo>
                <a:lnTo>
                  <a:pt x="17290" y="12816"/>
                </a:lnTo>
                <a:cubicBezTo>
                  <a:pt x="16353" y="10863"/>
                  <a:pt x="13884" y="9465"/>
                  <a:pt x="10970" y="9424"/>
                </a:cubicBezTo>
                <a:close/>
                <a:moveTo>
                  <a:pt x="10630" y="9424"/>
                </a:moveTo>
                <a:cubicBezTo>
                  <a:pt x="7716" y="9465"/>
                  <a:pt x="5247" y="10863"/>
                  <a:pt x="4310" y="12816"/>
                </a:cubicBezTo>
                <a:lnTo>
                  <a:pt x="9232" y="12816"/>
                </a:lnTo>
                <a:close/>
                <a:moveTo>
                  <a:pt x="12665" y="2637"/>
                </a:moveTo>
                <a:lnTo>
                  <a:pt x="20124" y="2637"/>
                </a:lnTo>
                <a:lnTo>
                  <a:pt x="20124" y="5249"/>
                </a:lnTo>
                <a:lnTo>
                  <a:pt x="15871" y="8762"/>
                </a:lnTo>
                <a:cubicBezTo>
                  <a:pt x="18434" y="9999"/>
                  <a:pt x="20124" y="12158"/>
                  <a:pt x="20124" y="14613"/>
                </a:cubicBezTo>
                <a:cubicBezTo>
                  <a:pt x="20124" y="18472"/>
                  <a:pt x="15949" y="21600"/>
                  <a:pt x="10800" y="21600"/>
                </a:cubicBezTo>
                <a:cubicBezTo>
                  <a:pt x="5651" y="21600"/>
                  <a:pt x="1476" y="18472"/>
                  <a:pt x="1476" y="14613"/>
                </a:cubicBezTo>
                <a:cubicBezTo>
                  <a:pt x="1476" y="12161"/>
                  <a:pt x="3162" y="10004"/>
                  <a:pt x="5719" y="8766"/>
                </a:cubicBezTo>
                <a:lnTo>
                  <a:pt x="1476" y="5261"/>
                </a:lnTo>
                <a:lnTo>
                  <a:pt x="1476" y="2649"/>
                </a:lnTo>
                <a:lnTo>
                  <a:pt x="8935" y="2649"/>
                </a:lnTo>
                <a:lnTo>
                  <a:pt x="8935" y="7767"/>
                </a:lnTo>
                <a:cubicBezTo>
                  <a:pt x="9538" y="7675"/>
                  <a:pt x="10161" y="7626"/>
                  <a:pt x="10800" y="7626"/>
                </a:cubicBezTo>
                <a:lnTo>
                  <a:pt x="12665" y="7767"/>
                </a:lnTo>
                <a:lnTo>
                  <a:pt x="12665" y="5249"/>
                </a:lnTo>
                <a:close/>
                <a:moveTo>
                  <a:pt x="0" y="0"/>
                </a:moveTo>
                <a:lnTo>
                  <a:pt x="21600" y="0"/>
                </a:lnTo>
                <a:lnTo>
                  <a:pt x="21600" y="1688"/>
                </a:lnTo>
                <a:lnTo>
                  <a:pt x="0" y="1688"/>
                </a:ln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43" name="Shape 464"/>
          <p:cNvSpPr/>
          <p:nvPr/>
        </p:nvSpPr>
        <p:spPr>
          <a:xfrm>
            <a:off x="5702458" y="2934404"/>
            <a:ext cx="227550" cy="227547"/>
          </a:xfrm>
          <a:custGeom>
            <a:avLst/>
            <a:gdLst/>
            <a:ahLst/>
            <a:cxnLst>
              <a:cxn ang="0">
                <a:pos x="wd2" y="hd2"/>
              </a:cxn>
              <a:cxn ang="5400000">
                <a:pos x="wd2" y="hd2"/>
              </a:cxn>
              <a:cxn ang="10800000">
                <a:pos x="wd2" y="hd2"/>
              </a:cxn>
              <a:cxn ang="16200000">
                <a:pos x="wd2" y="hd2"/>
              </a:cxn>
            </a:cxnLst>
            <a:rect l="0" t="0" r="r" b="b"/>
            <a:pathLst>
              <a:path w="21600" h="21600" extrusionOk="0">
                <a:moveTo>
                  <a:pt x="4619" y="15178"/>
                </a:moveTo>
                <a:cubicBezTo>
                  <a:pt x="3556" y="15178"/>
                  <a:pt x="2695" y="16040"/>
                  <a:pt x="2695" y="17103"/>
                </a:cubicBezTo>
                <a:lnTo>
                  <a:pt x="2694" y="17103"/>
                </a:lnTo>
                <a:cubicBezTo>
                  <a:pt x="2694" y="18166"/>
                  <a:pt x="3556" y="19027"/>
                  <a:pt x="4619" y="19027"/>
                </a:cubicBezTo>
                <a:cubicBezTo>
                  <a:pt x="5682" y="19027"/>
                  <a:pt x="6544" y="18166"/>
                  <a:pt x="6544" y="17103"/>
                </a:cubicBezTo>
                <a:lnTo>
                  <a:pt x="6544" y="15178"/>
                </a:lnTo>
                <a:close/>
                <a:moveTo>
                  <a:pt x="15177" y="15049"/>
                </a:moveTo>
                <a:lnTo>
                  <a:pt x="15177" y="16974"/>
                </a:lnTo>
                <a:cubicBezTo>
                  <a:pt x="15177" y="18037"/>
                  <a:pt x="16039" y="18899"/>
                  <a:pt x="17102" y="18899"/>
                </a:cubicBezTo>
                <a:lnTo>
                  <a:pt x="17102" y="18899"/>
                </a:lnTo>
                <a:cubicBezTo>
                  <a:pt x="18165" y="18899"/>
                  <a:pt x="19026" y="18037"/>
                  <a:pt x="19026" y="16974"/>
                </a:cubicBezTo>
                <a:cubicBezTo>
                  <a:pt x="19026" y="15911"/>
                  <a:pt x="18165" y="15049"/>
                  <a:pt x="17102" y="15049"/>
                </a:cubicBezTo>
                <a:close/>
                <a:moveTo>
                  <a:pt x="8952" y="8913"/>
                </a:moveTo>
                <a:lnTo>
                  <a:pt x="8952" y="8936"/>
                </a:lnTo>
                <a:lnTo>
                  <a:pt x="8933" y="8936"/>
                </a:lnTo>
                <a:lnTo>
                  <a:pt x="8933" y="12667"/>
                </a:lnTo>
                <a:lnTo>
                  <a:pt x="12666" y="12667"/>
                </a:lnTo>
                <a:lnTo>
                  <a:pt x="12666" y="12660"/>
                </a:lnTo>
                <a:lnTo>
                  <a:pt x="12687" y="12660"/>
                </a:lnTo>
                <a:lnTo>
                  <a:pt x="12687" y="8933"/>
                </a:lnTo>
                <a:lnTo>
                  <a:pt x="12667" y="8933"/>
                </a:lnTo>
                <a:lnTo>
                  <a:pt x="12667" y="8913"/>
                </a:lnTo>
                <a:close/>
                <a:moveTo>
                  <a:pt x="4517" y="2698"/>
                </a:moveTo>
                <a:cubicBezTo>
                  <a:pt x="3454" y="2698"/>
                  <a:pt x="2592" y="3559"/>
                  <a:pt x="2592" y="4622"/>
                </a:cubicBezTo>
                <a:cubicBezTo>
                  <a:pt x="2592" y="5685"/>
                  <a:pt x="3454" y="6547"/>
                  <a:pt x="4517" y="6547"/>
                </a:cubicBezTo>
                <a:lnTo>
                  <a:pt x="6441" y="6547"/>
                </a:lnTo>
                <a:lnTo>
                  <a:pt x="6441" y="4622"/>
                </a:lnTo>
                <a:cubicBezTo>
                  <a:pt x="6441" y="3559"/>
                  <a:pt x="5580" y="2698"/>
                  <a:pt x="4517" y="2698"/>
                </a:cubicBezTo>
                <a:close/>
                <a:moveTo>
                  <a:pt x="16981" y="2573"/>
                </a:moveTo>
                <a:cubicBezTo>
                  <a:pt x="15918" y="2573"/>
                  <a:pt x="15056" y="3434"/>
                  <a:pt x="15056" y="4497"/>
                </a:cubicBezTo>
                <a:lnTo>
                  <a:pt x="15056" y="6422"/>
                </a:lnTo>
                <a:lnTo>
                  <a:pt x="16981" y="6422"/>
                </a:lnTo>
                <a:cubicBezTo>
                  <a:pt x="18044" y="6422"/>
                  <a:pt x="18905" y="5560"/>
                  <a:pt x="18905" y="4497"/>
                </a:cubicBezTo>
                <a:lnTo>
                  <a:pt x="18906" y="4497"/>
                </a:lnTo>
                <a:cubicBezTo>
                  <a:pt x="18906" y="3434"/>
                  <a:pt x="18044" y="2573"/>
                  <a:pt x="16981" y="2573"/>
                </a:cubicBezTo>
                <a:close/>
                <a:moveTo>
                  <a:pt x="17134" y="0"/>
                </a:moveTo>
                <a:cubicBezTo>
                  <a:pt x="19600" y="0"/>
                  <a:pt x="21600" y="2000"/>
                  <a:pt x="21600" y="4466"/>
                </a:cubicBezTo>
                <a:lnTo>
                  <a:pt x="21600" y="4466"/>
                </a:lnTo>
                <a:cubicBezTo>
                  <a:pt x="21600" y="6933"/>
                  <a:pt x="19600" y="8933"/>
                  <a:pt x="17134" y="8933"/>
                </a:cubicBezTo>
                <a:lnTo>
                  <a:pt x="15058" y="8933"/>
                </a:lnTo>
                <a:lnTo>
                  <a:pt x="15058" y="12660"/>
                </a:lnTo>
                <a:lnTo>
                  <a:pt x="17132" y="12660"/>
                </a:lnTo>
                <a:cubicBezTo>
                  <a:pt x="19599" y="12660"/>
                  <a:pt x="21599" y="14660"/>
                  <a:pt x="21599" y="17127"/>
                </a:cubicBezTo>
                <a:cubicBezTo>
                  <a:pt x="21599" y="19593"/>
                  <a:pt x="19599" y="21593"/>
                  <a:pt x="17132" y="21593"/>
                </a:cubicBezTo>
                <a:lnTo>
                  <a:pt x="17132" y="21593"/>
                </a:lnTo>
                <a:cubicBezTo>
                  <a:pt x="14666" y="21593"/>
                  <a:pt x="12666" y="19593"/>
                  <a:pt x="12666" y="17127"/>
                </a:cubicBezTo>
                <a:lnTo>
                  <a:pt x="12666" y="15180"/>
                </a:lnTo>
                <a:lnTo>
                  <a:pt x="8933" y="15180"/>
                </a:lnTo>
                <a:lnTo>
                  <a:pt x="8933" y="17134"/>
                </a:lnTo>
                <a:cubicBezTo>
                  <a:pt x="8933" y="19600"/>
                  <a:pt x="6933" y="21600"/>
                  <a:pt x="4466" y="21600"/>
                </a:cubicBezTo>
                <a:cubicBezTo>
                  <a:pt x="2000" y="21600"/>
                  <a:pt x="0" y="19600"/>
                  <a:pt x="0" y="17134"/>
                </a:cubicBezTo>
                <a:lnTo>
                  <a:pt x="0" y="17134"/>
                </a:lnTo>
                <a:cubicBezTo>
                  <a:pt x="0" y="14667"/>
                  <a:pt x="2000" y="12667"/>
                  <a:pt x="4466" y="12667"/>
                </a:cubicBezTo>
                <a:lnTo>
                  <a:pt x="6551" y="12667"/>
                </a:lnTo>
                <a:lnTo>
                  <a:pt x="6551" y="8936"/>
                </a:lnTo>
                <a:lnTo>
                  <a:pt x="4486" y="8936"/>
                </a:lnTo>
                <a:cubicBezTo>
                  <a:pt x="2019" y="8936"/>
                  <a:pt x="19" y="6937"/>
                  <a:pt x="19" y="4470"/>
                </a:cubicBezTo>
                <a:cubicBezTo>
                  <a:pt x="19" y="2003"/>
                  <a:pt x="2019" y="3"/>
                  <a:pt x="4486" y="3"/>
                </a:cubicBezTo>
                <a:lnTo>
                  <a:pt x="4486" y="3"/>
                </a:lnTo>
                <a:cubicBezTo>
                  <a:pt x="6953" y="3"/>
                  <a:pt x="8952" y="2003"/>
                  <a:pt x="8952" y="4470"/>
                </a:cubicBezTo>
                <a:lnTo>
                  <a:pt x="8952" y="6673"/>
                </a:lnTo>
                <a:lnTo>
                  <a:pt x="12667" y="6673"/>
                </a:lnTo>
                <a:lnTo>
                  <a:pt x="12667" y="4466"/>
                </a:lnTo>
                <a:cubicBezTo>
                  <a:pt x="12667" y="2000"/>
                  <a:pt x="14667" y="0"/>
                  <a:pt x="17134"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44" name="Shape 465"/>
          <p:cNvSpPr/>
          <p:nvPr/>
        </p:nvSpPr>
        <p:spPr>
          <a:xfrm>
            <a:off x="628650" y="2958900"/>
            <a:ext cx="266700" cy="212421"/>
          </a:xfrm>
          <a:custGeom>
            <a:avLst/>
            <a:gdLst/>
            <a:ahLst/>
            <a:cxnLst>
              <a:cxn ang="0">
                <a:pos x="wd2" y="hd2"/>
              </a:cxn>
              <a:cxn ang="5400000">
                <a:pos x="wd2" y="hd2"/>
              </a:cxn>
              <a:cxn ang="10800000">
                <a:pos x="wd2" y="hd2"/>
              </a:cxn>
              <a:cxn ang="16200000">
                <a:pos x="wd2" y="hd2"/>
              </a:cxn>
            </a:cxnLst>
            <a:rect l="0" t="0" r="r" b="b"/>
            <a:pathLst>
              <a:path w="21600" h="21600" extrusionOk="0">
                <a:moveTo>
                  <a:pt x="10792" y="12461"/>
                </a:moveTo>
                <a:lnTo>
                  <a:pt x="10792" y="15062"/>
                </a:lnTo>
                <a:lnTo>
                  <a:pt x="17082" y="15062"/>
                </a:lnTo>
                <a:lnTo>
                  <a:pt x="17082" y="12461"/>
                </a:lnTo>
                <a:close/>
                <a:moveTo>
                  <a:pt x="2687" y="2893"/>
                </a:moveTo>
                <a:lnTo>
                  <a:pt x="2687" y="5824"/>
                </a:lnTo>
                <a:lnTo>
                  <a:pt x="7569" y="8970"/>
                </a:lnTo>
                <a:lnTo>
                  <a:pt x="2687" y="12117"/>
                </a:lnTo>
                <a:lnTo>
                  <a:pt x="2687" y="15047"/>
                </a:lnTo>
                <a:lnTo>
                  <a:pt x="10172" y="10223"/>
                </a:lnTo>
                <a:lnTo>
                  <a:pt x="10172" y="7717"/>
                </a:lnTo>
                <a:close/>
                <a:moveTo>
                  <a:pt x="1710" y="0"/>
                </a:moveTo>
                <a:lnTo>
                  <a:pt x="19890" y="0"/>
                </a:lnTo>
                <a:cubicBezTo>
                  <a:pt x="20834" y="0"/>
                  <a:pt x="21600" y="961"/>
                  <a:pt x="21600" y="2147"/>
                </a:cubicBezTo>
                <a:lnTo>
                  <a:pt x="21600" y="19453"/>
                </a:lnTo>
                <a:cubicBezTo>
                  <a:pt x="21600" y="20639"/>
                  <a:pt x="20834" y="21600"/>
                  <a:pt x="19890" y="21600"/>
                </a:cubicBezTo>
                <a:lnTo>
                  <a:pt x="1710" y="21600"/>
                </a:lnTo>
                <a:cubicBezTo>
                  <a:pt x="766" y="21600"/>
                  <a:pt x="0" y="20639"/>
                  <a:pt x="0" y="19453"/>
                </a:cubicBezTo>
                <a:lnTo>
                  <a:pt x="0" y="2147"/>
                </a:lnTo>
                <a:cubicBezTo>
                  <a:pt x="0" y="961"/>
                  <a:pt x="766" y="0"/>
                  <a:pt x="171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45" name="Shape 466"/>
          <p:cNvSpPr/>
          <p:nvPr/>
        </p:nvSpPr>
        <p:spPr>
          <a:xfrm>
            <a:off x="8227935" y="2949151"/>
            <a:ext cx="230831" cy="222170"/>
          </a:xfrm>
          <a:custGeom>
            <a:avLst/>
            <a:gdLst/>
            <a:ahLst/>
            <a:cxnLst>
              <a:cxn ang="0">
                <a:pos x="wd2" y="hd2"/>
              </a:cxn>
              <a:cxn ang="5400000">
                <a:pos x="wd2" y="hd2"/>
              </a:cxn>
              <a:cxn ang="10800000">
                <a:pos x="wd2" y="hd2"/>
              </a:cxn>
              <a:cxn ang="16200000">
                <a:pos x="wd2" y="hd2"/>
              </a:cxn>
            </a:cxnLst>
            <a:rect l="0" t="0" r="r" b="b"/>
            <a:pathLst>
              <a:path w="21556" h="21528" extrusionOk="0">
                <a:moveTo>
                  <a:pt x="0" y="11833"/>
                </a:moveTo>
                <a:cubicBezTo>
                  <a:pt x="0" y="13415"/>
                  <a:pt x="4324" y="14696"/>
                  <a:pt x="9658" y="14696"/>
                </a:cubicBezTo>
                <a:lnTo>
                  <a:pt x="9658" y="20903"/>
                </a:lnTo>
                <a:cubicBezTo>
                  <a:pt x="4344" y="20903"/>
                  <a:pt x="33" y="19631"/>
                  <a:pt x="6" y="18058"/>
                </a:cubicBezTo>
                <a:lnTo>
                  <a:pt x="0" y="18058"/>
                </a:lnTo>
                <a:lnTo>
                  <a:pt x="0" y="18040"/>
                </a:lnTo>
                <a:close/>
                <a:moveTo>
                  <a:pt x="0" y="3974"/>
                </a:moveTo>
                <a:cubicBezTo>
                  <a:pt x="0" y="5555"/>
                  <a:pt x="4324" y="6837"/>
                  <a:pt x="9658" y="6837"/>
                </a:cubicBezTo>
                <a:lnTo>
                  <a:pt x="9658" y="13044"/>
                </a:lnTo>
                <a:cubicBezTo>
                  <a:pt x="4344" y="13044"/>
                  <a:pt x="33" y="11771"/>
                  <a:pt x="6" y="10198"/>
                </a:cubicBezTo>
                <a:lnTo>
                  <a:pt x="0" y="10198"/>
                </a:lnTo>
                <a:lnTo>
                  <a:pt x="0" y="10180"/>
                </a:lnTo>
                <a:close/>
                <a:moveTo>
                  <a:pt x="11051" y="0"/>
                </a:moveTo>
                <a:lnTo>
                  <a:pt x="11868" y="0"/>
                </a:lnTo>
                <a:cubicBezTo>
                  <a:pt x="12167" y="0"/>
                  <a:pt x="12408" y="251"/>
                  <a:pt x="12408" y="561"/>
                </a:cubicBezTo>
                <a:cubicBezTo>
                  <a:pt x="12408" y="1224"/>
                  <a:pt x="12504" y="1796"/>
                  <a:pt x="12617" y="2442"/>
                </a:cubicBezTo>
                <a:cubicBezTo>
                  <a:pt x="13437" y="2609"/>
                  <a:pt x="14213" y="2900"/>
                  <a:pt x="14916" y="3319"/>
                </a:cubicBezTo>
                <a:cubicBezTo>
                  <a:pt x="15420" y="2886"/>
                  <a:pt x="15859" y="2505"/>
                  <a:pt x="16282" y="1982"/>
                </a:cubicBezTo>
                <a:cubicBezTo>
                  <a:pt x="16474" y="1745"/>
                  <a:pt x="16815" y="1714"/>
                  <a:pt x="17043" y="1913"/>
                </a:cubicBezTo>
                <a:lnTo>
                  <a:pt x="17681" y="2469"/>
                </a:lnTo>
                <a:lnTo>
                  <a:pt x="17779" y="2554"/>
                </a:lnTo>
                <a:lnTo>
                  <a:pt x="18417" y="3109"/>
                </a:lnTo>
                <a:cubicBezTo>
                  <a:pt x="18646" y="3308"/>
                  <a:pt x="18675" y="3662"/>
                  <a:pt x="18484" y="3899"/>
                </a:cubicBezTo>
                <a:cubicBezTo>
                  <a:pt x="18071" y="4409"/>
                  <a:pt x="17790" y="4912"/>
                  <a:pt x="17476" y="5485"/>
                </a:cubicBezTo>
                <a:cubicBezTo>
                  <a:pt x="17994" y="6140"/>
                  <a:pt x="18420" y="6877"/>
                  <a:pt x="18715" y="7682"/>
                </a:cubicBezTo>
                <a:cubicBezTo>
                  <a:pt x="19378" y="7686"/>
                  <a:pt x="19956" y="7689"/>
                  <a:pt x="20611" y="7569"/>
                </a:cubicBezTo>
                <a:cubicBezTo>
                  <a:pt x="20905" y="7516"/>
                  <a:pt x="21185" y="7719"/>
                  <a:pt x="21237" y="8024"/>
                </a:cubicBezTo>
                <a:lnTo>
                  <a:pt x="21381" y="8875"/>
                </a:lnTo>
                <a:lnTo>
                  <a:pt x="21404" y="9006"/>
                </a:lnTo>
                <a:lnTo>
                  <a:pt x="21548" y="9857"/>
                </a:lnTo>
                <a:cubicBezTo>
                  <a:pt x="21600" y="10161"/>
                  <a:pt x="21404" y="10452"/>
                  <a:pt x="21110" y="10506"/>
                </a:cubicBezTo>
                <a:cubicBezTo>
                  <a:pt x="20475" y="10622"/>
                  <a:pt x="19946" y="10821"/>
                  <a:pt x="19347" y="11052"/>
                </a:cubicBezTo>
                <a:cubicBezTo>
                  <a:pt x="19339" y="11954"/>
                  <a:pt x="19197" y="12824"/>
                  <a:pt x="18927" y="13636"/>
                </a:cubicBezTo>
                <a:cubicBezTo>
                  <a:pt x="19422" y="14071"/>
                  <a:pt x="19857" y="14452"/>
                  <a:pt x="20423" y="14791"/>
                </a:cubicBezTo>
                <a:cubicBezTo>
                  <a:pt x="20682" y="14946"/>
                  <a:pt x="20770" y="15288"/>
                  <a:pt x="20621" y="15557"/>
                </a:cubicBezTo>
                <a:lnTo>
                  <a:pt x="20204" y="16305"/>
                </a:lnTo>
                <a:lnTo>
                  <a:pt x="20141" y="16420"/>
                </a:lnTo>
                <a:lnTo>
                  <a:pt x="19724" y="17168"/>
                </a:lnTo>
                <a:cubicBezTo>
                  <a:pt x="19575" y="17436"/>
                  <a:pt x="19245" y="17528"/>
                  <a:pt x="18986" y="17373"/>
                </a:cubicBezTo>
                <a:cubicBezTo>
                  <a:pt x="18429" y="17039"/>
                  <a:pt x="17901" y="16839"/>
                  <a:pt x="17301" y="16616"/>
                </a:cubicBezTo>
                <a:cubicBezTo>
                  <a:pt x="16769" y="17276"/>
                  <a:pt x="16133" y="17840"/>
                  <a:pt x="15427" y="18297"/>
                </a:cubicBezTo>
                <a:cubicBezTo>
                  <a:pt x="15533" y="18944"/>
                  <a:pt x="15631" y="19515"/>
                  <a:pt x="15850" y="20139"/>
                </a:cubicBezTo>
                <a:cubicBezTo>
                  <a:pt x="15952" y="20430"/>
                  <a:pt x="15808" y="20752"/>
                  <a:pt x="15527" y="20858"/>
                </a:cubicBezTo>
                <a:lnTo>
                  <a:pt x="14745" y="21153"/>
                </a:lnTo>
                <a:lnTo>
                  <a:pt x="14625" y="21199"/>
                </a:lnTo>
                <a:lnTo>
                  <a:pt x="13842" y="21494"/>
                </a:lnTo>
                <a:cubicBezTo>
                  <a:pt x="13562" y="21600"/>
                  <a:pt x="13252" y="21450"/>
                  <a:pt x="13150" y="21159"/>
                </a:cubicBezTo>
                <a:cubicBezTo>
                  <a:pt x="12936" y="20549"/>
                  <a:pt x="12665" y="20054"/>
                  <a:pt x="12354" y="19502"/>
                </a:cubicBezTo>
                <a:lnTo>
                  <a:pt x="11051" y="19622"/>
                </a:lnTo>
                <a:lnTo>
                  <a:pt x="11051" y="15428"/>
                </a:lnTo>
                <a:cubicBezTo>
                  <a:pt x="13450" y="15423"/>
                  <a:pt x="15393" y="13403"/>
                  <a:pt x="15393" y="10911"/>
                </a:cubicBezTo>
                <a:cubicBezTo>
                  <a:pt x="15393" y="8420"/>
                  <a:pt x="13450" y="6400"/>
                  <a:pt x="11051" y="6395"/>
                </a:cubicBezTo>
                <a:close/>
                <a:moveTo>
                  <a:pt x="9658" y="0"/>
                </a:moveTo>
                <a:lnTo>
                  <a:pt x="9658" y="5411"/>
                </a:lnTo>
                <a:cubicBezTo>
                  <a:pt x="4617" y="5411"/>
                  <a:pt x="531" y="4200"/>
                  <a:pt x="531" y="2706"/>
                </a:cubicBezTo>
                <a:cubicBezTo>
                  <a:pt x="531" y="1211"/>
                  <a:pt x="4617" y="0"/>
                  <a:pt x="9658"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46" name="Shape 467"/>
          <p:cNvSpPr/>
          <p:nvPr/>
        </p:nvSpPr>
        <p:spPr>
          <a:xfrm rot="16200000">
            <a:off x="3134436" y="2032692"/>
            <a:ext cx="309363" cy="304801"/>
          </a:xfrm>
          <a:prstGeom prst="rightArrow">
            <a:avLst>
              <a:gd name="adj1" fmla="val 51014"/>
              <a:gd name="adj2" fmla="val 56403"/>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pic>
        <p:nvPicPr>
          <p:cNvPr id="47" name="droppedImage.png"/>
          <p:cNvPicPr/>
          <p:nvPr/>
        </p:nvPicPr>
        <p:blipFill>
          <a:blip r:embed="rId5">
            <a:extLst/>
          </a:blip>
          <a:srcRect l="3267" t="13725" r="13071" b="40958"/>
          <a:stretch>
            <a:fillRect/>
          </a:stretch>
        </p:blipFill>
        <p:spPr>
          <a:xfrm>
            <a:off x="3817620" y="3606204"/>
            <a:ext cx="1435528" cy="777579"/>
          </a:xfrm>
          <a:prstGeom prst="rect">
            <a:avLst/>
          </a:prstGeom>
          <a:ln w="3175">
            <a:miter lim="400000"/>
          </a:ln>
          <a:effectLst>
            <a:outerShdw blurRad="127000" dist="76200" dir="2700000" rotWithShape="0">
              <a:srgbClr val="000000">
                <a:alpha val="75000"/>
              </a:srgbClr>
            </a:outerShdw>
          </a:effectLst>
        </p:spPr>
      </p:pic>
      <p:sp>
        <p:nvSpPr>
          <p:cNvPr id="48" name="Shape 469"/>
          <p:cNvSpPr/>
          <p:nvPr/>
        </p:nvSpPr>
        <p:spPr>
          <a:xfrm>
            <a:off x="4158974" y="4315116"/>
            <a:ext cx="966192"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5E5E5E"/>
                </a:solidFill>
                <a:latin typeface="Avenir Next"/>
                <a:ea typeface="Avenir Next"/>
                <a:cs typeface="Avenir Next"/>
                <a:sym typeface="Avenir Next"/>
              </a:defRPr>
            </a:lvl1pPr>
          </a:lstStyle>
          <a:p>
            <a:pPr lvl="0">
              <a:defRPr>
                <a:solidFill>
                  <a:srgbClr val="000000"/>
                </a:solidFill>
                <a:uFillTx/>
              </a:defRPr>
            </a:pPr>
            <a:r>
              <a:rPr>
                <a:solidFill>
                  <a:srgbClr val="5E5E5E"/>
                </a:solidFill>
                <a:uFill>
                  <a:solidFill>
                    <a:srgbClr val="4D4D4D"/>
                  </a:solidFill>
                </a:uFill>
              </a:rPr>
              <a:t>Runtime</a:t>
            </a:r>
          </a:p>
        </p:txBody>
      </p:sp>
      <p:grpSp>
        <p:nvGrpSpPr>
          <p:cNvPr id="49" name="Group 472"/>
          <p:cNvGrpSpPr/>
          <p:nvPr/>
        </p:nvGrpSpPr>
        <p:grpSpPr>
          <a:xfrm>
            <a:off x="1220007" y="2332944"/>
            <a:ext cx="1614776" cy="304801"/>
            <a:chOff x="0" y="0"/>
            <a:chExt cx="1614774" cy="304800"/>
          </a:xfrm>
        </p:grpSpPr>
        <p:sp>
          <p:nvSpPr>
            <p:cNvPr id="50" name="Shape 470"/>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51" name="Shape 471"/>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create service (HTTP)</a:t>
              </a:r>
            </a:p>
          </p:txBody>
        </p:sp>
      </p:grpSp>
      <p:sp>
        <p:nvSpPr>
          <p:cNvPr id="52" name="Shape 473"/>
          <p:cNvSpPr/>
          <p:nvPr/>
        </p:nvSpPr>
        <p:spPr>
          <a:xfrm rot="10800000">
            <a:off x="1217142" y="2645770"/>
            <a:ext cx="1614775" cy="3048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grpSp>
        <p:nvGrpSpPr>
          <p:cNvPr id="53" name="Group 476"/>
          <p:cNvGrpSpPr/>
          <p:nvPr/>
        </p:nvGrpSpPr>
        <p:grpSpPr>
          <a:xfrm>
            <a:off x="1222065" y="2971119"/>
            <a:ext cx="1614775" cy="304801"/>
            <a:chOff x="0" y="0"/>
            <a:chExt cx="1614774" cy="304800"/>
          </a:xfrm>
        </p:grpSpPr>
        <p:sp>
          <p:nvSpPr>
            <p:cNvPr id="54" name="Shape 474"/>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55" name="Shape 475"/>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bind service (HTTP)</a:t>
              </a:r>
            </a:p>
          </p:txBody>
        </p:sp>
      </p:grpSp>
      <p:sp>
        <p:nvSpPr>
          <p:cNvPr id="56" name="Shape 477"/>
          <p:cNvSpPr/>
          <p:nvPr/>
        </p:nvSpPr>
        <p:spPr>
          <a:xfrm rot="10800000">
            <a:off x="1217142" y="3271422"/>
            <a:ext cx="1614775" cy="3048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sp>
        <p:nvSpPr>
          <p:cNvPr id="57" name="Shape 478"/>
          <p:cNvSpPr/>
          <p:nvPr/>
        </p:nvSpPr>
        <p:spPr>
          <a:xfrm rot="10800000">
            <a:off x="3746317" y="2645770"/>
            <a:ext cx="1614775" cy="3048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sp>
        <p:nvSpPr>
          <p:cNvPr id="58" name="Shape 479"/>
          <p:cNvSpPr/>
          <p:nvPr/>
        </p:nvSpPr>
        <p:spPr>
          <a:xfrm rot="10800000">
            <a:off x="3746317" y="3271422"/>
            <a:ext cx="1614775" cy="3048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grpSp>
        <p:nvGrpSpPr>
          <p:cNvPr id="59" name="Group 482"/>
          <p:cNvGrpSpPr/>
          <p:nvPr/>
        </p:nvGrpSpPr>
        <p:grpSpPr>
          <a:xfrm>
            <a:off x="3744259" y="2332944"/>
            <a:ext cx="1614775" cy="304801"/>
            <a:chOff x="0" y="0"/>
            <a:chExt cx="1614774" cy="304800"/>
          </a:xfrm>
        </p:grpSpPr>
        <p:sp>
          <p:nvSpPr>
            <p:cNvPr id="60" name="Shape 480"/>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61" name="Shape 481"/>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create service (HTTP)</a:t>
              </a:r>
            </a:p>
          </p:txBody>
        </p:sp>
      </p:grpSp>
      <p:grpSp>
        <p:nvGrpSpPr>
          <p:cNvPr id="62" name="Group 485"/>
          <p:cNvGrpSpPr/>
          <p:nvPr/>
        </p:nvGrpSpPr>
        <p:grpSpPr>
          <a:xfrm>
            <a:off x="3746317" y="2968030"/>
            <a:ext cx="1614775" cy="304801"/>
            <a:chOff x="0" y="0"/>
            <a:chExt cx="1614774" cy="304800"/>
          </a:xfrm>
        </p:grpSpPr>
        <p:sp>
          <p:nvSpPr>
            <p:cNvPr id="63" name="Shape 483"/>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64" name="Shape 484"/>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bind service (HTTP)</a:t>
              </a:r>
            </a:p>
          </p:txBody>
        </p:sp>
      </p:grpSp>
    </p:spTree>
    <p:extLst>
      <p:ext uri="{BB962C8B-B14F-4D97-AF65-F5344CB8AC3E}">
        <p14:creationId xmlns:p14="http://schemas.microsoft.com/office/powerpoint/2010/main" val="22354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22" presetClass="entr" presetSubtype="8" fill="hold" grpId="0" nodeType="afterEffect">
                                  <p:stCondLst>
                                    <p:cond delay="0"/>
                                  </p:stCondLst>
                                  <p:iterate>
                                    <p:tmAbs val="0"/>
                                  </p:iterate>
                                  <p:childTnLst>
                                    <p:set>
                                      <p:cBhvr>
                                        <p:cTn id="10" fill="hold"/>
                                        <p:tgtEl>
                                          <p:spTgt spid="59"/>
                                        </p:tgtEl>
                                        <p:attrNameLst>
                                          <p:attrName>style.visibility</p:attrName>
                                        </p:attrNameLst>
                                      </p:cBhvr>
                                      <p:to>
                                        <p:strVal val="visible"/>
                                      </p:to>
                                    </p:set>
                                    <p:animEffect transition="in" filter="wipe(left)">
                                      <p:cBhvr>
                                        <p:cTn id="11" dur="500"/>
                                        <p:tgtEl>
                                          <p:spTgt spid="5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iterate>
                                    <p:tmAbs val="0"/>
                                  </p:iterate>
                                  <p:childTnLst>
                                    <p:set>
                                      <p:cBhvr>
                                        <p:cTn id="15" fill="hold"/>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500"/>
                            </p:stCondLst>
                            <p:childTnLst>
                              <p:par>
                                <p:cTn id="18" presetID="22" presetClass="entr" presetSubtype="2" fill="hold" grpId="0" nodeType="afterEffect">
                                  <p:stCondLst>
                                    <p:cond delay="0"/>
                                  </p:stCondLst>
                                  <p:iterate>
                                    <p:tmAbs val="0"/>
                                  </p:iterate>
                                  <p:childTnLst>
                                    <p:set>
                                      <p:cBhvr>
                                        <p:cTn id="19" fill="hold"/>
                                        <p:tgtEl>
                                          <p:spTgt spid="21"/>
                                        </p:tgtEl>
                                        <p:attrNameLst>
                                          <p:attrName>style.visibility</p:attrName>
                                        </p:attrNameLst>
                                      </p:cBhvr>
                                      <p:to>
                                        <p:strVal val="visible"/>
                                      </p:to>
                                    </p:set>
                                    <p:animEffect transition="in" filter="wipe(right)">
                                      <p:cBhvr>
                                        <p:cTn id="20" dur="500"/>
                                        <p:tgtEl>
                                          <p:spTgt spid="21"/>
                                        </p:tgtEl>
                                      </p:cBhvr>
                                    </p:animEffect>
                                  </p:childTnLst>
                                </p:cTn>
                              </p:par>
                            </p:childTnLst>
                          </p:cTn>
                        </p:par>
                        <p:par>
                          <p:cTn id="21" fill="hold">
                            <p:stCondLst>
                              <p:cond delay="1000"/>
                            </p:stCondLst>
                            <p:childTnLst>
                              <p:par>
                                <p:cTn id="22" presetID="22" presetClass="entr" presetSubtype="2" fill="hold" grpId="0" nodeType="afterEffect">
                                  <p:stCondLst>
                                    <p:cond delay="0"/>
                                  </p:stCondLst>
                                  <p:iterate>
                                    <p:tmAbs val="0"/>
                                  </p:iterate>
                                  <p:childTnLst>
                                    <p:set>
                                      <p:cBhvr>
                                        <p:cTn id="23" fill="hold"/>
                                        <p:tgtEl>
                                          <p:spTgt spid="57"/>
                                        </p:tgtEl>
                                        <p:attrNameLst>
                                          <p:attrName>style.visibility</p:attrName>
                                        </p:attrNameLst>
                                      </p:cBhvr>
                                      <p:to>
                                        <p:strVal val="visible"/>
                                      </p:to>
                                    </p:set>
                                    <p:animEffect transition="in" filter="wipe(right)">
                                      <p:cBhvr>
                                        <p:cTn id="24" dur="500"/>
                                        <p:tgtEl>
                                          <p:spTgt spid="57"/>
                                        </p:tgtEl>
                                      </p:cBhvr>
                                    </p:animEffect>
                                  </p:childTnLst>
                                </p:cTn>
                              </p:par>
                            </p:childTnLst>
                          </p:cTn>
                        </p:par>
                        <p:par>
                          <p:cTn id="25" fill="hold">
                            <p:stCondLst>
                              <p:cond delay="1500"/>
                            </p:stCondLst>
                            <p:childTnLst>
                              <p:par>
                                <p:cTn id="26" presetID="22" presetClass="entr" presetSubtype="2" fill="hold" grpId="0" nodeType="afterEffect">
                                  <p:stCondLst>
                                    <p:cond delay="0"/>
                                  </p:stCondLst>
                                  <p:iterate>
                                    <p:tmAbs val="0"/>
                                  </p:iterate>
                                  <p:childTnLst>
                                    <p:set>
                                      <p:cBhvr>
                                        <p:cTn id="27" fill="hold"/>
                                        <p:tgtEl>
                                          <p:spTgt spid="52"/>
                                        </p:tgtEl>
                                        <p:attrNameLst>
                                          <p:attrName>style.visibility</p:attrName>
                                        </p:attrNameLst>
                                      </p:cBhvr>
                                      <p:to>
                                        <p:strVal val="visible"/>
                                      </p:to>
                                    </p:set>
                                    <p:animEffect transition="in" filter="wipe(right)">
                                      <p:cBhvr>
                                        <p:cTn id="28" dur="500"/>
                                        <p:tgtEl>
                                          <p:spTgt spid="5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iterate>
                                    <p:tmAbs val="0"/>
                                  </p:iterate>
                                  <p:childTnLst>
                                    <p:set>
                                      <p:cBhvr>
                                        <p:cTn id="32" fill="hold"/>
                                        <p:tgtEl>
                                          <p:spTgt spid="53"/>
                                        </p:tgtEl>
                                        <p:attrNameLst>
                                          <p:attrName>style.visibility</p:attrName>
                                        </p:attrNameLst>
                                      </p:cBhvr>
                                      <p:to>
                                        <p:strVal val="visible"/>
                                      </p:to>
                                    </p:set>
                                    <p:animEffect transition="in" filter="wipe(left)">
                                      <p:cBhvr>
                                        <p:cTn id="33" dur="500"/>
                                        <p:tgtEl>
                                          <p:spTgt spid="53"/>
                                        </p:tgtEl>
                                      </p:cBhvr>
                                    </p:animEffect>
                                  </p:childTnLst>
                                </p:cTn>
                              </p:par>
                            </p:childTnLst>
                          </p:cTn>
                        </p:par>
                        <p:par>
                          <p:cTn id="34" fill="hold">
                            <p:stCondLst>
                              <p:cond delay="500"/>
                            </p:stCondLst>
                            <p:childTnLst>
                              <p:par>
                                <p:cTn id="35" presetID="22" presetClass="entr" presetSubtype="8" fill="hold" grpId="0" nodeType="afterEffect">
                                  <p:stCondLst>
                                    <p:cond delay="0"/>
                                  </p:stCondLst>
                                  <p:iterate>
                                    <p:tmAbs val="0"/>
                                  </p:iterate>
                                  <p:childTnLst>
                                    <p:set>
                                      <p:cBhvr>
                                        <p:cTn id="36" fill="hold"/>
                                        <p:tgtEl>
                                          <p:spTgt spid="62"/>
                                        </p:tgtEl>
                                        <p:attrNameLst>
                                          <p:attrName>style.visibility</p:attrName>
                                        </p:attrNameLst>
                                      </p:cBhvr>
                                      <p:to>
                                        <p:strVal val="visible"/>
                                      </p:to>
                                    </p:set>
                                    <p:animEffect transition="in" filter="wipe(left)">
                                      <p:cBhvr>
                                        <p:cTn id="37" dur="500"/>
                                        <p:tgtEl>
                                          <p:spTgt spid="6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iterate>
                                    <p:tmAbs val="0"/>
                                  </p:iterate>
                                  <p:childTnLst>
                                    <p:set>
                                      <p:cBhvr>
                                        <p:cTn id="41" fill="hold"/>
                                        <p:tgtEl>
                                          <p:spTgt spid="26"/>
                                        </p:tgtEl>
                                        <p:attrNameLst>
                                          <p:attrName>style.visibility</p:attrName>
                                        </p:attrNameLst>
                                      </p:cBhvr>
                                      <p:to>
                                        <p:strVal val="visible"/>
                                      </p:to>
                                    </p:set>
                                    <p:animEffect transition="in" filter="wipe(left)">
                                      <p:cBhvr>
                                        <p:cTn id="42" dur="500"/>
                                        <p:tgtEl>
                                          <p:spTgt spid="26"/>
                                        </p:tgtEl>
                                      </p:cBhvr>
                                    </p:animEffect>
                                  </p:childTnLst>
                                </p:cTn>
                              </p:par>
                            </p:childTnLst>
                          </p:cTn>
                        </p:par>
                        <p:par>
                          <p:cTn id="43" fill="hold">
                            <p:stCondLst>
                              <p:cond delay="500"/>
                            </p:stCondLst>
                            <p:childTnLst>
                              <p:par>
                                <p:cTn id="44" presetID="22" presetClass="entr" presetSubtype="2" fill="hold" grpId="0" nodeType="afterEffect">
                                  <p:stCondLst>
                                    <p:cond delay="0"/>
                                  </p:stCondLst>
                                  <p:iterate>
                                    <p:tmAbs val="0"/>
                                  </p:iterate>
                                  <p:childTnLst>
                                    <p:set>
                                      <p:cBhvr>
                                        <p:cTn id="45" fill="hold"/>
                                        <p:tgtEl>
                                          <p:spTgt spid="22"/>
                                        </p:tgtEl>
                                        <p:attrNameLst>
                                          <p:attrName>style.visibility</p:attrName>
                                        </p:attrNameLst>
                                      </p:cBhvr>
                                      <p:to>
                                        <p:strVal val="visible"/>
                                      </p:to>
                                    </p:set>
                                    <p:animEffect transition="in" filter="wipe(right)">
                                      <p:cBhvr>
                                        <p:cTn id="46" dur="500"/>
                                        <p:tgtEl>
                                          <p:spTgt spid="22"/>
                                        </p:tgtEl>
                                      </p:cBhvr>
                                    </p:animEffect>
                                  </p:childTnLst>
                                </p:cTn>
                              </p:par>
                            </p:childTnLst>
                          </p:cTn>
                        </p:par>
                        <p:par>
                          <p:cTn id="47" fill="hold">
                            <p:stCondLst>
                              <p:cond delay="1000"/>
                            </p:stCondLst>
                            <p:childTnLst>
                              <p:par>
                                <p:cTn id="48" presetID="22" presetClass="entr" presetSubtype="2" fill="hold" grpId="0" nodeType="afterEffect">
                                  <p:stCondLst>
                                    <p:cond delay="0"/>
                                  </p:stCondLst>
                                  <p:iterate>
                                    <p:tmAbs val="0"/>
                                  </p:iterate>
                                  <p:childTnLst>
                                    <p:set>
                                      <p:cBhvr>
                                        <p:cTn id="49" fill="hold"/>
                                        <p:tgtEl>
                                          <p:spTgt spid="58"/>
                                        </p:tgtEl>
                                        <p:attrNameLst>
                                          <p:attrName>style.visibility</p:attrName>
                                        </p:attrNameLst>
                                      </p:cBhvr>
                                      <p:to>
                                        <p:strVal val="visible"/>
                                      </p:to>
                                    </p:set>
                                    <p:animEffect transition="in" filter="wipe(right)">
                                      <p:cBhvr>
                                        <p:cTn id="50" dur="500"/>
                                        <p:tgtEl>
                                          <p:spTgt spid="5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iterate>
                                    <p:tmAbs val="0"/>
                                  </p:iterate>
                                  <p:childTnLst>
                                    <p:set>
                                      <p:cBhvr>
                                        <p:cTn id="54" fill="hold"/>
                                        <p:tgtEl>
                                          <p:spTgt spid="46"/>
                                        </p:tgtEl>
                                        <p:attrNameLst>
                                          <p:attrName>style.visibility</p:attrName>
                                        </p:attrNameLst>
                                      </p:cBhvr>
                                      <p:to>
                                        <p:strVal val="visible"/>
                                      </p:to>
                                    </p:set>
                                    <p:animEffect transition="in" filter="wipe(down)">
                                      <p:cBhvr>
                                        <p:cTn id="55" dur="500"/>
                                        <p:tgtEl>
                                          <p:spTgt spid="46"/>
                                        </p:tgtEl>
                                      </p:cBhvr>
                                    </p:animEffect>
                                  </p:childTnLst>
                                </p:cTn>
                              </p:par>
                            </p:childTnLst>
                          </p:cTn>
                        </p:par>
                        <p:par>
                          <p:cTn id="56" fill="hold">
                            <p:stCondLst>
                              <p:cond delay="500"/>
                            </p:stCondLst>
                            <p:childTnLst>
                              <p:par>
                                <p:cTn id="57" presetID="10" presetClass="entr" presetSubtype="0" fill="hold" grpId="0" nodeType="afterEffect">
                                  <p:stCondLst>
                                    <p:cond delay="0"/>
                                  </p:stCondLst>
                                  <p:iterate>
                                    <p:tmAbs val="0"/>
                                  </p:iterate>
                                  <p:childTnLst>
                                    <p:set>
                                      <p:cBhvr>
                                        <p:cTn id="58" fill="hold"/>
                                        <p:tgtEl>
                                          <p:spTgt spid="20"/>
                                        </p:tgtEl>
                                        <p:attrNameLst>
                                          <p:attrName>style.visibility</p:attrName>
                                        </p:attrNameLst>
                                      </p:cBhvr>
                                      <p:to>
                                        <p:strVal val="visible"/>
                                      </p:to>
                                    </p:set>
                                    <p:animEffect transition="in" filter="fade">
                                      <p:cBhvr>
                                        <p:cTn id="59" dur="500"/>
                                        <p:tgtEl>
                                          <p:spTgt spid="2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iterate>
                                    <p:tmAbs val="0"/>
                                  </p:iterate>
                                  <p:childTnLst>
                                    <p:set>
                                      <p:cBhvr>
                                        <p:cTn id="63" fill="hold"/>
                                        <p:tgtEl>
                                          <p:spTgt spid="56"/>
                                        </p:tgtEl>
                                        <p:attrNameLst>
                                          <p:attrName>style.visibility</p:attrName>
                                        </p:attrNameLst>
                                      </p:cBhvr>
                                      <p:to>
                                        <p:strVal val="visible"/>
                                      </p:to>
                                    </p:set>
                                    <p:animEffect transition="in" filter="wipe(right)">
                                      <p:cBhvr>
                                        <p:cTn id="6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advAuto="0"/>
      <p:bldP spid="21" grpId="0" animBg="1" advAuto="0"/>
      <p:bldP spid="22" grpId="0" animBg="1" advAuto="0"/>
      <p:bldP spid="23" grpId="0" animBg="1" advAuto="0"/>
      <p:bldP spid="26" grpId="0" animBg="1" advAuto="0"/>
      <p:bldP spid="46" grpId="0" animBg="1" advAuto="0"/>
      <p:bldP spid="49" grpId="0" animBg="1" advAuto="0"/>
      <p:bldP spid="52" grpId="0" animBg="1" advAuto="0"/>
      <p:bldP spid="53" grpId="0" animBg="1" advAuto="0"/>
      <p:bldP spid="56" grpId="0" animBg="1" advAuto="0"/>
      <p:bldP spid="57" grpId="0" animBg="1" advAuto="0"/>
      <p:bldP spid="58" grpId="0" animBg="1" advAuto="0"/>
      <p:bldP spid="59" grpId="0" animBg="1" advAuto="0"/>
      <p:bldP spid="62"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1" y="114659"/>
            <a:ext cx="6406375"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0" name="Rectangle 9"/>
          <p:cNvSpPr/>
          <p:nvPr/>
        </p:nvSpPr>
        <p:spPr>
          <a:xfrm>
            <a:off x="186686" y="1833086"/>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dirty="0"/>
          </a:p>
          <a:p>
            <a:pPr marL="285750" indent="-285750">
              <a:buFont typeface="Arial"/>
              <a:buChar char="•"/>
            </a:pPr>
            <a:r>
              <a:rPr lang="en-US" dirty="0" smtClean="0">
                <a:solidFill>
                  <a:schemeClr val="accent3"/>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pic>
        <p:nvPicPr>
          <p:cNvPr id="11" name="Picture 10" descr="Screen Shot 2015-12-16 at 9.38.2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0232" y="1641592"/>
            <a:ext cx="6392200" cy="3136577"/>
          </a:xfrm>
          <a:prstGeom prst="rect">
            <a:avLst/>
          </a:prstGeom>
        </p:spPr>
      </p:pic>
      <p:cxnSp>
        <p:nvCxnSpPr>
          <p:cNvPr id="12" name="Straight Arrow Connector 11"/>
          <p:cNvCxnSpPr/>
          <p:nvPr/>
        </p:nvCxnSpPr>
        <p:spPr>
          <a:xfrm flipH="1">
            <a:off x="3416087" y="2427653"/>
            <a:ext cx="554834" cy="676716"/>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826507" y="1272260"/>
            <a:ext cx="2602771" cy="369332"/>
          </a:xfrm>
          <a:prstGeom prst="rect">
            <a:avLst/>
          </a:prstGeom>
        </p:spPr>
        <p:txBody>
          <a:bodyPr wrap="none">
            <a:spAutoFit/>
          </a:bodyPr>
          <a:lstStyle/>
          <a:p>
            <a:r>
              <a:rPr lang="en-US" dirty="0">
                <a:solidFill>
                  <a:srgbClr val="FFFFFF"/>
                </a:solidFill>
              </a:rPr>
              <a:t>Click on "Marketplace"</a:t>
            </a:r>
          </a:p>
        </p:txBody>
      </p:sp>
    </p:spTree>
    <p:extLst>
      <p:ext uri="{BB962C8B-B14F-4D97-AF65-F5344CB8AC3E}">
        <p14:creationId xmlns:p14="http://schemas.microsoft.com/office/powerpoint/2010/main" val="5597617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1" y="114659"/>
            <a:ext cx="6131417"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0" name="Rectangle 9"/>
          <p:cNvSpPr/>
          <p:nvPr/>
        </p:nvSpPr>
        <p:spPr>
          <a:xfrm>
            <a:off x="186686" y="1833086"/>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dirty="0"/>
          </a:p>
          <a:p>
            <a:pPr marL="285750" indent="-285750">
              <a:buFont typeface="Arial"/>
              <a:buChar char="•"/>
            </a:pPr>
            <a:r>
              <a:rPr lang="en-US" dirty="0" smtClean="0">
                <a:solidFill>
                  <a:schemeClr val="accent3"/>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sp>
        <p:nvSpPr>
          <p:cNvPr id="13" name="Rectangle 12"/>
          <p:cNvSpPr/>
          <p:nvPr/>
        </p:nvSpPr>
        <p:spPr>
          <a:xfrm>
            <a:off x="2826507" y="1272260"/>
            <a:ext cx="3201718" cy="369332"/>
          </a:xfrm>
          <a:prstGeom prst="rect">
            <a:avLst/>
          </a:prstGeom>
        </p:spPr>
        <p:txBody>
          <a:bodyPr wrap="none">
            <a:spAutoFit/>
          </a:bodyPr>
          <a:lstStyle/>
          <a:p>
            <a:r>
              <a:rPr lang="en-US" dirty="0" smtClean="0">
                <a:solidFill>
                  <a:srgbClr val="FFFFFF"/>
                </a:solidFill>
              </a:rPr>
              <a:t>Choose ”RabbitMQ for PCF"</a:t>
            </a:r>
            <a:endParaRPr lang="en-US" dirty="0">
              <a:solidFill>
                <a:srgbClr val="FFFFFF"/>
              </a:solidFill>
            </a:endParaRPr>
          </a:p>
        </p:txBody>
      </p:sp>
      <p:pic>
        <p:nvPicPr>
          <p:cNvPr id="9" name="Picture 8" descr="Screen Shot 2015-12-16 at 9.44.2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8092" y="1660452"/>
            <a:ext cx="5932317" cy="3198237"/>
          </a:xfrm>
          <a:prstGeom prst="rect">
            <a:avLst/>
          </a:prstGeom>
        </p:spPr>
      </p:pic>
      <p:cxnSp>
        <p:nvCxnSpPr>
          <p:cNvPr id="14" name="Straight Arrow Connector 13"/>
          <p:cNvCxnSpPr/>
          <p:nvPr/>
        </p:nvCxnSpPr>
        <p:spPr>
          <a:xfrm flipH="1">
            <a:off x="4783911" y="1775637"/>
            <a:ext cx="961715" cy="590400"/>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618339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6614898"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0" name="Rectangle 9"/>
          <p:cNvSpPr/>
          <p:nvPr/>
        </p:nvSpPr>
        <p:spPr>
          <a:xfrm>
            <a:off x="186686" y="1833086"/>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dirty="0"/>
          </a:p>
          <a:p>
            <a:pPr marL="285750" indent="-285750">
              <a:buFont typeface="Arial"/>
              <a:buChar char="•"/>
            </a:pPr>
            <a:r>
              <a:rPr lang="en-US" dirty="0" smtClean="0">
                <a:solidFill>
                  <a:schemeClr val="accent3"/>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pic>
        <p:nvPicPr>
          <p:cNvPr id="6" name="Picture 5" descr="Screen Shot 2015-12-16 at 9.47.12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8911" y="1603007"/>
            <a:ext cx="6123437" cy="3241467"/>
          </a:xfrm>
          <a:prstGeom prst="rect">
            <a:avLst/>
          </a:prstGeom>
        </p:spPr>
      </p:pic>
      <p:sp>
        <p:nvSpPr>
          <p:cNvPr id="7" name="Rectangle 6"/>
          <p:cNvSpPr/>
          <p:nvPr/>
        </p:nvSpPr>
        <p:spPr>
          <a:xfrm>
            <a:off x="2905065" y="1212127"/>
            <a:ext cx="2371262" cy="369332"/>
          </a:xfrm>
          <a:prstGeom prst="rect">
            <a:avLst/>
          </a:prstGeom>
        </p:spPr>
        <p:txBody>
          <a:bodyPr wrap="none">
            <a:spAutoFit/>
          </a:bodyPr>
          <a:lstStyle/>
          <a:p>
            <a:r>
              <a:rPr lang="en-US" dirty="0" smtClean="0">
                <a:solidFill>
                  <a:srgbClr val="FFFFFF"/>
                </a:solidFill>
              </a:rPr>
              <a:t>Select the free plan</a:t>
            </a:r>
            <a:endParaRPr lang="en-US" dirty="0">
              <a:solidFill>
                <a:srgbClr val="FFFFFF"/>
              </a:solidFill>
            </a:endParaRPr>
          </a:p>
        </p:txBody>
      </p:sp>
      <p:cxnSp>
        <p:nvCxnSpPr>
          <p:cNvPr id="8" name="Straight Arrow Connector 7"/>
          <p:cNvCxnSpPr/>
          <p:nvPr/>
        </p:nvCxnSpPr>
        <p:spPr>
          <a:xfrm flipH="1">
            <a:off x="6120765" y="3624252"/>
            <a:ext cx="961715" cy="590400"/>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70001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7375276"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0" name="Rectangle 9"/>
          <p:cNvSpPr/>
          <p:nvPr/>
        </p:nvSpPr>
        <p:spPr>
          <a:xfrm>
            <a:off x="186686" y="1833086"/>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b="1" dirty="0">
              <a:solidFill>
                <a:schemeClr val="accent1"/>
              </a:solidFill>
            </a:endParaRPr>
          </a:p>
          <a:p>
            <a:pPr marL="285750" indent="-285750">
              <a:buFont typeface="Arial"/>
              <a:buChar char="•"/>
            </a:pPr>
            <a:r>
              <a:rPr lang="en-US" b="1" dirty="0" smtClean="0">
                <a:solidFill>
                  <a:schemeClr val="accent1"/>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pic>
        <p:nvPicPr>
          <p:cNvPr id="6" name="Picture 5" descr="Screen Shot 2015-12-16 at 9.50.2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3920" y="1512480"/>
            <a:ext cx="5352448" cy="3310413"/>
          </a:xfrm>
          <a:prstGeom prst="rect">
            <a:avLst/>
          </a:prstGeom>
        </p:spPr>
      </p:pic>
      <p:sp>
        <p:nvSpPr>
          <p:cNvPr id="7" name="Rectangle 6"/>
          <p:cNvSpPr/>
          <p:nvPr/>
        </p:nvSpPr>
        <p:spPr>
          <a:xfrm>
            <a:off x="3288907" y="1106454"/>
            <a:ext cx="5219811" cy="369332"/>
          </a:xfrm>
          <a:prstGeom prst="rect">
            <a:avLst/>
          </a:prstGeom>
        </p:spPr>
        <p:txBody>
          <a:bodyPr wrap="none">
            <a:spAutoFit/>
          </a:bodyPr>
          <a:lstStyle/>
          <a:p>
            <a:r>
              <a:rPr lang="en-US" dirty="0" smtClean="0">
                <a:solidFill>
                  <a:schemeClr val="bg1"/>
                </a:solidFill>
              </a:rPr>
              <a:t>Give it a name and bind it to your application</a:t>
            </a:r>
            <a:endParaRPr lang="en-US" dirty="0">
              <a:solidFill>
                <a:schemeClr val="bg1"/>
              </a:solidFill>
            </a:endParaRPr>
          </a:p>
        </p:txBody>
      </p:sp>
    </p:spTree>
    <p:extLst>
      <p:ext uri="{BB962C8B-B14F-4D97-AF65-F5344CB8AC3E}">
        <p14:creationId xmlns:p14="http://schemas.microsoft.com/office/powerpoint/2010/main" val="261523866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6982478"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0" name="Rectangle 9"/>
          <p:cNvSpPr/>
          <p:nvPr/>
        </p:nvSpPr>
        <p:spPr>
          <a:xfrm>
            <a:off x="186686" y="1833086"/>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b="1" dirty="0">
              <a:solidFill>
                <a:schemeClr val="accent1"/>
              </a:solidFill>
            </a:endParaRPr>
          </a:p>
          <a:p>
            <a:pPr marL="285750" indent="-285750">
              <a:buFont typeface="Arial"/>
              <a:buChar char="•"/>
            </a:pPr>
            <a:r>
              <a:rPr lang="en-US" b="1" dirty="0" smtClean="0">
                <a:solidFill>
                  <a:schemeClr val="accent1"/>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b="1" dirty="0" smtClean="0">
                <a:solidFill>
                  <a:schemeClr val="accent1"/>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pic>
        <p:nvPicPr>
          <p:cNvPr id="6" name="Picture 5" descr="Screen Shot 2015-12-16 at 9.52.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7601" y="1603008"/>
            <a:ext cx="6491738" cy="3175723"/>
          </a:xfrm>
          <a:prstGeom prst="rect">
            <a:avLst/>
          </a:prstGeom>
        </p:spPr>
      </p:pic>
      <p:cxnSp>
        <p:nvCxnSpPr>
          <p:cNvPr id="7" name="Straight Arrow Connector 6"/>
          <p:cNvCxnSpPr/>
          <p:nvPr/>
        </p:nvCxnSpPr>
        <p:spPr>
          <a:xfrm flipH="1">
            <a:off x="4278400" y="2392182"/>
            <a:ext cx="961715" cy="590400"/>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708703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12-16 at 9.59.1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154" y="122106"/>
            <a:ext cx="8132242" cy="5021393"/>
          </a:xfrm>
          <a:prstGeom prst="rect">
            <a:avLst/>
          </a:prstGeom>
        </p:spPr>
      </p:pic>
      <p:cxnSp>
        <p:nvCxnSpPr>
          <p:cNvPr id="8" name="Straight Arrow Connector 7"/>
          <p:cNvCxnSpPr/>
          <p:nvPr/>
        </p:nvCxnSpPr>
        <p:spPr>
          <a:xfrm flipH="1" flipV="1">
            <a:off x="6078533" y="641204"/>
            <a:ext cx="826088" cy="702857"/>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pic>
        <p:nvPicPr>
          <p:cNvPr id="12" name="Shape 306"/>
          <p:cNvPicPr preferRelativeResize="0"/>
          <p:nvPr/>
        </p:nvPicPr>
        <p:blipFill>
          <a:blip r:embed="rId4">
            <a:alphaModFix/>
          </a:blip>
          <a:stretch>
            <a:fillRect/>
          </a:stretch>
        </p:blipFill>
        <p:spPr>
          <a:xfrm>
            <a:off x="8527150" y="4888250"/>
            <a:ext cx="616849" cy="255249"/>
          </a:xfrm>
          <a:prstGeom prst="rect">
            <a:avLst/>
          </a:prstGeom>
          <a:noFill/>
          <a:ln>
            <a:noFill/>
          </a:ln>
        </p:spPr>
      </p:pic>
    </p:spTree>
    <p:extLst>
      <p:ext uri="{BB962C8B-B14F-4D97-AF65-F5344CB8AC3E}">
        <p14:creationId xmlns:p14="http://schemas.microsoft.com/office/powerpoint/2010/main" val="339480711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7545488"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6" name="Rectangle 5"/>
          <p:cNvSpPr/>
          <p:nvPr/>
        </p:nvSpPr>
        <p:spPr>
          <a:xfrm>
            <a:off x="186686" y="1833086"/>
            <a:ext cx="2621004" cy="2308324"/>
          </a:xfrm>
          <a:prstGeom prst="rect">
            <a:avLst/>
          </a:prstGeom>
        </p:spPr>
        <p:txBody>
          <a:bodyPr wrap="square">
            <a:spAutoFit/>
          </a:bodyPr>
          <a:lstStyle/>
          <a:p>
            <a:pPr marL="285750" indent="-285750">
              <a:buFont typeface="Arial"/>
              <a:buChar char="•"/>
            </a:pPr>
            <a:r>
              <a:rPr lang="en-US" dirty="0" smtClean="0">
                <a:solidFill>
                  <a:schemeClr val="accent3"/>
                </a:solidFill>
              </a:rPr>
              <a:t>Create Service</a:t>
            </a:r>
          </a:p>
          <a:p>
            <a:endParaRPr lang="en-US" dirty="0" smtClean="0">
              <a:solidFill>
                <a:schemeClr val="accent3"/>
              </a:solidFill>
            </a:endParaRPr>
          </a:p>
          <a:p>
            <a:pPr marL="285750" indent="-285750">
              <a:buFont typeface="Arial"/>
              <a:buChar char="•"/>
            </a:pPr>
            <a:r>
              <a:rPr lang="en-US" dirty="0" smtClean="0">
                <a:solidFill>
                  <a:schemeClr val="accent3"/>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b="1" dirty="0" smtClean="0">
                <a:solidFill>
                  <a:schemeClr val="accent1"/>
                </a:solidFill>
              </a:rPr>
              <a:t>Verify</a:t>
            </a:r>
            <a:endParaRPr lang="en-US" b="1" dirty="0">
              <a:solidFill>
                <a:schemeClr val="accent1"/>
              </a:solidFill>
            </a:endParaRPr>
          </a:p>
          <a:p>
            <a:endParaRPr lang="en-US" dirty="0"/>
          </a:p>
        </p:txBody>
      </p:sp>
      <p:sp>
        <p:nvSpPr>
          <p:cNvPr id="8" name="Rectangle 7"/>
          <p:cNvSpPr/>
          <p:nvPr/>
        </p:nvSpPr>
        <p:spPr>
          <a:xfrm>
            <a:off x="3101668" y="1398294"/>
            <a:ext cx="2169284" cy="369332"/>
          </a:xfrm>
          <a:prstGeom prst="rect">
            <a:avLst/>
          </a:prstGeom>
        </p:spPr>
        <p:txBody>
          <a:bodyPr wrap="none">
            <a:spAutoFit/>
          </a:bodyPr>
          <a:lstStyle/>
          <a:p>
            <a:r>
              <a:rPr lang="en-US" dirty="0" smtClean="0">
                <a:solidFill>
                  <a:schemeClr val="bg1"/>
                </a:solidFill>
              </a:rPr>
              <a:t>$ </a:t>
            </a:r>
            <a:r>
              <a:rPr lang="en-US" dirty="0" err="1" smtClean="0">
                <a:solidFill>
                  <a:schemeClr val="bg1"/>
                </a:solidFill>
              </a:rPr>
              <a:t>cf</a:t>
            </a:r>
            <a:r>
              <a:rPr lang="en-US" dirty="0" smtClean="0">
                <a:solidFill>
                  <a:schemeClr val="bg1"/>
                </a:solidFill>
              </a:rPr>
              <a:t> </a:t>
            </a:r>
            <a:r>
              <a:rPr lang="en-US" dirty="0" err="1" smtClean="0">
                <a:solidFill>
                  <a:schemeClr val="bg1"/>
                </a:solidFill>
              </a:rPr>
              <a:t>env</a:t>
            </a:r>
            <a:r>
              <a:rPr lang="en-US" dirty="0" smtClean="0">
                <a:solidFill>
                  <a:schemeClr val="bg1"/>
                </a:solidFill>
              </a:rPr>
              <a:t> </a:t>
            </a:r>
            <a:r>
              <a:rPr lang="en-US" dirty="0" err="1" smtClean="0">
                <a:solidFill>
                  <a:schemeClr val="bg1"/>
                </a:solidFill>
              </a:rPr>
              <a:t>pcfdemo</a:t>
            </a:r>
            <a:endParaRPr lang="en-US" dirty="0">
              <a:solidFill>
                <a:schemeClr val="bg1"/>
              </a:solidFill>
            </a:endParaRPr>
          </a:p>
        </p:txBody>
      </p:sp>
      <p:pic>
        <p:nvPicPr>
          <p:cNvPr id="2" name="Picture 1" descr="Screen Shot 2015-12-21 at 1.08.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5417" y="1767626"/>
            <a:ext cx="4968716" cy="3375874"/>
          </a:xfrm>
          <a:prstGeom prst="rect">
            <a:avLst/>
          </a:prstGeom>
        </p:spPr>
      </p:pic>
      <p:cxnSp>
        <p:nvCxnSpPr>
          <p:cNvPr id="11" name="Straight Arrow Connector 10"/>
          <p:cNvCxnSpPr/>
          <p:nvPr/>
        </p:nvCxnSpPr>
        <p:spPr>
          <a:xfrm flipH="1">
            <a:off x="4175133" y="1959077"/>
            <a:ext cx="961715" cy="590400"/>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6549814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The magic is in Spring Cloud</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7" name="Rectangle 6"/>
          <p:cNvSpPr/>
          <p:nvPr/>
        </p:nvSpPr>
        <p:spPr>
          <a:xfrm>
            <a:off x="2286000" y="4840129"/>
            <a:ext cx="6172200" cy="230832"/>
          </a:xfrm>
          <a:prstGeom prst="rect">
            <a:avLst/>
          </a:prstGeom>
        </p:spPr>
        <p:txBody>
          <a:bodyPr wrap="square">
            <a:spAutoFit/>
          </a:bodyPr>
          <a:lstStyle/>
          <a:p>
            <a:r>
              <a:rPr lang="en-US" sz="900" dirty="0">
                <a:solidFill>
                  <a:srgbClr val="FFFFFF"/>
                </a:solidFill>
              </a:rPr>
              <a:t>Full </a:t>
            </a:r>
            <a:r>
              <a:rPr lang="en-US" sz="900" dirty="0" smtClean="0">
                <a:solidFill>
                  <a:srgbClr val="FFFFFF"/>
                </a:solidFill>
              </a:rPr>
              <a:t>details can </a:t>
            </a:r>
            <a:r>
              <a:rPr lang="en-US" sz="900" dirty="0">
                <a:solidFill>
                  <a:srgbClr val="FFFFFF"/>
                </a:solidFill>
              </a:rPr>
              <a:t>be found here </a:t>
            </a:r>
            <a:r>
              <a:rPr lang="en-US" sz="900" dirty="0">
                <a:hlinkClick r:id="rId4"/>
              </a:rPr>
              <a:t>http://projects.spring.io/spring-</a:t>
            </a:r>
            <a:r>
              <a:rPr lang="en-US" sz="900" dirty="0" smtClean="0">
                <a:hlinkClick r:id="rId4"/>
              </a:rPr>
              <a:t>cloud</a:t>
            </a:r>
            <a:endParaRPr lang="en-US" sz="900" dirty="0" smtClean="0"/>
          </a:p>
        </p:txBody>
      </p:sp>
      <p:pic>
        <p:nvPicPr>
          <p:cNvPr id="9" name="Picture 8" descr="Screen Shot 2015-12-13 at 12.35.38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106" y="867583"/>
            <a:ext cx="7626517" cy="3858613"/>
          </a:xfrm>
          <a:prstGeom prst="rect">
            <a:avLst/>
          </a:prstGeom>
        </p:spPr>
      </p:pic>
    </p:spTree>
    <p:extLst>
      <p:ext uri="{BB962C8B-B14F-4D97-AF65-F5344CB8AC3E}">
        <p14:creationId xmlns:p14="http://schemas.microsoft.com/office/powerpoint/2010/main" val="240954230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sdunn\Documents\Pivotal Corporate\presentation\New Approach to Big Data\assets\Strata-Data-wid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 y="-6462"/>
            <a:ext cx="9167237" cy="5156574"/>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446036" y="1487156"/>
            <a:ext cx="6006405" cy="1198630"/>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kern="1200">
                <a:solidFill>
                  <a:schemeClr val="accent1"/>
                </a:solidFill>
                <a:latin typeface="+mj-lt"/>
                <a:ea typeface="+mj-ea"/>
                <a:cs typeface="+mj-cs"/>
              </a:defRPr>
            </a:lvl1pPr>
          </a:lstStyle>
          <a:p>
            <a:r>
              <a:rPr lang="en-US" sz="4000" b="0" dirty="0" smtClean="0">
                <a:solidFill>
                  <a:schemeClr val="bg1"/>
                </a:solidFill>
                <a:effectLst>
                  <a:outerShdw blurRad="76200" dist="50800" dir="5400000" algn="t" rotWithShape="0">
                    <a:prstClr val="black">
                      <a:alpha val="70000"/>
                    </a:prstClr>
                  </a:outerShdw>
                </a:effectLst>
                <a:latin typeface="Roboto Regular"/>
                <a:ea typeface="Roboto Thin" panose="02000000000000000000" pitchFamily="2" charset="0"/>
                <a:cs typeface="Roboto Regular"/>
              </a:rPr>
              <a:t>PCF Services Overview</a:t>
            </a:r>
          </a:p>
        </p:txBody>
      </p:sp>
      <p:pic>
        <p:nvPicPr>
          <p:cNvPr id="11" name="Picture 2" descr="C:\Users\sdunn\Documents\Pivotal Corporate\presentation\Misc Assets\pivotal-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613" y="1"/>
            <a:ext cx="2045956" cy="80179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23455" y="2936424"/>
            <a:ext cx="7897090" cy="907941"/>
          </a:xfrm>
          <a:prstGeom prst="rect">
            <a:avLst/>
          </a:prstGeom>
          <a:noFill/>
        </p:spPr>
        <p:txBody>
          <a:bodyPr wrap="square" rtlCol="0">
            <a:spAutoFit/>
          </a:bodyPr>
          <a:lstStyle/>
          <a:p>
            <a:pPr>
              <a:spcAft>
                <a:spcPts val="300"/>
              </a:spcAft>
            </a:pPr>
            <a:r>
              <a:rPr lang="en-US" sz="1600" dirty="0">
                <a:solidFill>
                  <a:srgbClr val="FFFFFF"/>
                </a:solidFill>
                <a:cs typeface="Arial"/>
              </a:rPr>
              <a:t>Name</a:t>
            </a:r>
          </a:p>
          <a:p>
            <a:pPr>
              <a:spcAft>
                <a:spcPts val="300"/>
              </a:spcAft>
            </a:pPr>
            <a:r>
              <a:rPr lang="en-US" sz="1600" dirty="0">
                <a:solidFill>
                  <a:srgbClr val="FFFFFF"/>
                </a:solidFill>
                <a:cs typeface="Arial"/>
              </a:rPr>
              <a:t>Title</a:t>
            </a:r>
          </a:p>
          <a:p>
            <a:pPr>
              <a:spcAft>
                <a:spcPts val="300"/>
              </a:spcAft>
            </a:pPr>
            <a:r>
              <a:rPr lang="en-US" sz="1600" dirty="0">
                <a:solidFill>
                  <a:srgbClr val="FFFFFF"/>
                </a:solidFill>
                <a:cs typeface="Arial"/>
              </a:rPr>
              <a:t>Contact info</a:t>
            </a:r>
          </a:p>
        </p:txBody>
      </p:sp>
    </p:spTree>
    <p:extLst>
      <p:ext uri="{BB962C8B-B14F-4D97-AF65-F5344CB8AC3E}">
        <p14:creationId xmlns:p14="http://schemas.microsoft.com/office/powerpoint/2010/main" val="6261096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304"/>
          <p:cNvSpPr txBox="1">
            <a:spLocks noGrp="1"/>
          </p:cNvSpPr>
          <p:nvPr>
            <p:ph type="title"/>
          </p:nvPr>
        </p:nvSpPr>
        <p:spPr>
          <a:xfrm>
            <a:off x="576213" y="312352"/>
            <a:ext cx="8410499" cy="460500"/>
          </a:xfrm>
          <a:prstGeom prst="rect">
            <a:avLst/>
          </a:prstGeom>
          <a:noFill/>
          <a:ln>
            <a:noFill/>
          </a:ln>
        </p:spPr>
        <p:txBody>
          <a:bodyPr lIns="0" tIns="0" rIns="0" bIns="0" anchor="t" anchorCtr="0">
            <a:noAutofit/>
          </a:bodyPr>
          <a:lstStyle/>
          <a:p>
            <a:pPr marL="0" marR="0" lvl="0" indent="0" algn="l" rtl="0">
              <a:lnSpc>
                <a:spcPct val="90000"/>
              </a:lnSpc>
              <a:spcBef>
                <a:spcPts val="0"/>
              </a:spcBef>
              <a:spcAft>
                <a:spcPts val="0"/>
              </a:spcAft>
              <a:buClr>
                <a:srgbClr val="00685D"/>
              </a:buClr>
              <a:buSzPct val="25000"/>
              <a:buFont typeface="Arial"/>
              <a:buNone/>
            </a:pPr>
            <a:r>
              <a:rPr lang="en-US" sz="2400" dirty="0" smtClean="0">
                <a:solidFill>
                  <a:schemeClr val="bg1"/>
                </a:solidFill>
              </a:rPr>
              <a:t>Spring Cloud Connectors modules</a:t>
            </a:r>
            <a:endParaRPr lang="en" sz="2400" dirty="0">
              <a:solidFill>
                <a:schemeClr val="bg1"/>
              </a:solidFill>
            </a:endParaRPr>
          </a:p>
        </p:txBody>
      </p:sp>
      <p:pic>
        <p:nvPicPr>
          <p:cNvPr id="5" name="Shape 306"/>
          <p:cNvPicPr preferRelativeResize="0"/>
          <p:nvPr/>
        </p:nvPicPr>
        <p:blipFill>
          <a:blip r:embed="rId2">
            <a:alphaModFix/>
          </a:blip>
          <a:stretch>
            <a:fillRect/>
          </a:stretch>
        </p:blipFill>
        <p:spPr>
          <a:xfrm>
            <a:off x="8527150" y="4888250"/>
            <a:ext cx="616849" cy="255249"/>
          </a:xfrm>
          <a:prstGeom prst="rect">
            <a:avLst/>
          </a:prstGeom>
          <a:noFill/>
          <a:ln>
            <a:noFill/>
          </a:ln>
        </p:spPr>
      </p:pic>
      <p:cxnSp>
        <p:nvCxnSpPr>
          <p:cNvPr id="6" name="Shape 307"/>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8" name="Rounded Rectangle 7"/>
          <p:cNvSpPr/>
          <p:nvPr/>
        </p:nvSpPr>
        <p:spPr>
          <a:xfrm>
            <a:off x="1302355" y="963954"/>
            <a:ext cx="1956768" cy="647700"/>
          </a:xfrm>
          <a:prstGeom prst="round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Cloud Foundry Connector</a:t>
            </a:r>
            <a:endParaRPr lang="en-US" dirty="0"/>
          </a:p>
        </p:txBody>
      </p:sp>
      <p:pic>
        <p:nvPicPr>
          <p:cNvPr id="9" name="Picture 8"/>
          <p:cNvPicPr>
            <a:picLocks noChangeAspect="1"/>
          </p:cNvPicPr>
          <p:nvPr/>
        </p:nvPicPr>
        <p:blipFill>
          <a:blip r:embed="rId3"/>
          <a:stretch>
            <a:fillRect/>
          </a:stretch>
        </p:blipFill>
        <p:spPr>
          <a:xfrm>
            <a:off x="7169677" y="1097194"/>
            <a:ext cx="1841500" cy="355600"/>
          </a:xfrm>
          <a:prstGeom prst="rect">
            <a:avLst/>
          </a:prstGeom>
        </p:spPr>
      </p:pic>
      <p:sp>
        <p:nvSpPr>
          <p:cNvPr id="10" name="Rounded Rectangle 9"/>
          <p:cNvSpPr/>
          <p:nvPr/>
        </p:nvSpPr>
        <p:spPr>
          <a:xfrm>
            <a:off x="4130719" y="963954"/>
            <a:ext cx="1956768" cy="647700"/>
          </a:xfrm>
          <a:prstGeom prst="round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Heroku</a:t>
            </a:r>
            <a:r>
              <a:rPr lang="en-US" dirty="0" smtClean="0"/>
              <a:t> Connector</a:t>
            </a:r>
            <a:endParaRPr lang="en-US" dirty="0"/>
          </a:p>
        </p:txBody>
      </p:sp>
      <p:sp>
        <p:nvSpPr>
          <p:cNvPr id="11" name="Rounded Rectangle 10"/>
          <p:cNvSpPr/>
          <p:nvPr/>
        </p:nvSpPr>
        <p:spPr>
          <a:xfrm>
            <a:off x="2747249" y="2241654"/>
            <a:ext cx="1956768" cy="503159"/>
          </a:xfrm>
          <a:prstGeom prst="round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Core</a:t>
            </a:r>
            <a:endParaRPr lang="en-US" dirty="0"/>
          </a:p>
        </p:txBody>
      </p:sp>
      <p:sp>
        <p:nvSpPr>
          <p:cNvPr id="12" name="Rounded Rectangle 11"/>
          <p:cNvSpPr/>
          <p:nvPr/>
        </p:nvSpPr>
        <p:spPr>
          <a:xfrm>
            <a:off x="2747249" y="3392227"/>
            <a:ext cx="1956768" cy="728880"/>
          </a:xfrm>
          <a:prstGeom prst="round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Spring Service Connector</a:t>
            </a:r>
            <a:endParaRPr lang="en-US" dirty="0"/>
          </a:p>
        </p:txBody>
      </p:sp>
      <p:pic>
        <p:nvPicPr>
          <p:cNvPr id="13" name="Picture 12"/>
          <p:cNvPicPr>
            <a:picLocks noChangeAspect="1"/>
          </p:cNvPicPr>
          <p:nvPr/>
        </p:nvPicPr>
        <p:blipFill>
          <a:blip r:embed="rId4"/>
          <a:stretch>
            <a:fillRect/>
          </a:stretch>
        </p:blipFill>
        <p:spPr>
          <a:xfrm>
            <a:off x="2820717" y="4320306"/>
            <a:ext cx="1790700" cy="508000"/>
          </a:xfrm>
          <a:prstGeom prst="rect">
            <a:avLst/>
          </a:prstGeom>
        </p:spPr>
      </p:pic>
      <p:pic>
        <p:nvPicPr>
          <p:cNvPr id="14" name="Picture 13"/>
          <p:cNvPicPr>
            <a:picLocks noChangeAspect="1"/>
          </p:cNvPicPr>
          <p:nvPr/>
        </p:nvPicPr>
        <p:blipFill>
          <a:blip r:embed="rId5"/>
          <a:stretch>
            <a:fillRect/>
          </a:stretch>
        </p:blipFill>
        <p:spPr>
          <a:xfrm>
            <a:off x="6294831" y="963954"/>
            <a:ext cx="762000" cy="647700"/>
          </a:xfrm>
          <a:prstGeom prst="rect">
            <a:avLst/>
          </a:prstGeom>
        </p:spPr>
      </p:pic>
      <p:pic>
        <p:nvPicPr>
          <p:cNvPr id="15" name="Picture 14"/>
          <p:cNvPicPr>
            <a:picLocks noChangeAspect="1"/>
          </p:cNvPicPr>
          <p:nvPr/>
        </p:nvPicPr>
        <p:blipFill>
          <a:blip r:embed="rId6"/>
          <a:stretch>
            <a:fillRect/>
          </a:stretch>
        </p:blipFill>
        <p:spPr>
          <a:xfrm>
            <a:off x="104744" y="977046"/>
            <a:ext cx="1047460" cy="562321"/>
          </a:xfrm>
          <a:prstGeom prst="rect">
            <a:avLst/>
          </a:prstGeom>
        </p:spPr>
      </p:pic>
      <p:cxnSp>
        <p:nvCxnSpPr>
          <p:cNvPr id="16" name="Straight Arrow Connector 15"/>
          <p:cNvCxnSpPr>
            <a:stCxn id="10" idx="2"/>
            <a:endCxn id="11" idx="0"/>
          </p:cNvCxnSpPr>
          <p:nvPr/>
        </p:nvCxnSpPr>
        <p:spPr>
          <a:xfrm flipH="1">
            <a:off x="3725633" y="1611654"/>
            <a:ext cx="1383470" cy="630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8" idx="2"/>
            <a:endCxn id="11" idx="0"/>
          </p:cNvCxnSpPr>
          <p:nvPr/>
        </p:nvCxnSpPr>
        <p:spPr>
          <a:xfrm>
            <a:off x="2280739" y="1611654"/>
            <a:ext cx="1444894" cy="630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11" idx="2"/>
            <a:endCxn id="12" idx="0"/>
          </p:cNvCxnSpPr>
          <p:nvPr/>
        </p:nvCxnSpPr>
        <p:spPr>
          <a:xfrm>
            <a:off x="3725633" y="2744813"/>
            <a:ext cx="0" cy="64741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6270432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User-Provided Service</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6" name="Shape 517"/>
          <p:cNvSpPr>
            <a:spLocks noGrp="1"/>
          </p:cNvSpPr>
          <p:nvPr>
            <p:ph type="body" idx="4294967295"/>
          </p:nvPr>
        </p:nvSpPr>
        <p:spPr>
          <a:xfrm>
            <a:off x="442914" y="1047750"/>
            <a:ext cx="5348286" cy="3429001"/>
          </a:xfrm>
          <a:prstGeom prst="rect">
            <a:avLst/>
          </a:prstGeom>
        </p:spPr>
        <p:txBody>
          <a:bodyPr>
            <a:normAutofit/>
          </a:bodyPr>
          <a:lstStyle/>
          <a:p>
            <a:pPr marL="166306" lvl="0" indent="-166306" defTabSz="886968">
              <a:spcBef>
                <a:spcPts val="1100"/>
              </a:spcBef>
              <a:defRPr sz="1800">
                <a:solidFill>
                  <a:srgbClr val="000000"/>
                </a:solidFill>
                <a:uFillTx/>
              </a:defRPr>
            </a:pPr>
            <a:r>
              <a:rPr lang="en-US" sz="1200" dirty="0" smtClean="0">
                <a:solidFill>
                  <a:schemeClr val="bg2"/>
                </a:solidFill>
                <a:uFill>
                  <a:solidFill>
                    <a:srgbClr val="4D4D4D"/>
                  </a:solidFill>
                </a:uFill>
              </a:rPr>
              <a:t>User</a:t>
            </a:r>
            <a:r>
              <a:rPr lang="en-US" sz="1200" dirty="0">
                <a:solidFill>
                  <a:schemeClr val="bg2"/>
                </a:solidFill>
                <a:uFill>
                  <a:solidFill>
                    <a:srgbClr val="4D4D4D"/>
                  </a:solidFill>
                </a:uFill>
              </a:rPr>
              <a:t>-provided - A user-provided service is simply </a:t>
            </a:r>
            <a:r>
              <a:rPr lang="en-US" sz="1200" b="1" dirty="0">
                <a:solidFill>
                  <a:schemeClr val="bg2"/>
                </a:solidFill>
                <a:uFill>
                  <a:solidFill>
                    <a:srgbClr val="4D4D4D"/>
                  </a:solidFill>
                </a:uFill>
              </a:rPr>
              <a:t>a list of connection parameters </a:t>
            </a:r>
            <a:r>
              <a:rPr lang="en-US" sz="1200" dirty="0">
                <a:solidFill>
                  <a:schemeClr val="bg2"/>
                </a:solidFill>
                <a:uFill>
                  <a:solidFill>
                    <a:srgbClr val="4D4D4D"/>
                  </a:solidFill>
                </a:uFill>
              </a:rPr>
              <a:t>that are stored in the platform and provided to an application when it binds to the service</a:t>
            </a:r>
            <a:r>
              <a:rPr lang="en-US" sz="1200" dirty="0" smtClean="0">
                <a:solidFill>
                  <a:schemeClr val="bg2"/>
                </a:solidFill>
                <a:uFill>
                  <a:solidFill>
                    <a:srgbClr val="4D4D4D"/>
                  </a:solidFill>
                </a:uFill>
              </a:rPr>
              <a:t>.</a:t>
            </a:r>
          </a:p>
          <a:p>
            <a:pPr marL="166306" lvl="0" indent="-166306" defTabSz="886968">
              <a:spcBef>
                <a:spcPts val="1100"/>
              </a:spcBef>
              <a:defRPr sz="1800">
                <a:solidFill>
                  <a:srgbClr val="000000"/>
                </a:solidFill>
                <a:uFillTx/>
              </a:defRPr>
            </a:pPr>
            <a:r>
              <a:rPr lang="en-US" sz="1200" dirty="0">
                <a:solidFill>
                  <a:schemeClr val="bg2"/>
                </a:solidFill>
                <a:uFill>
                  <a:solidFill>
                    <a:srgbClr val="4D4D4D"/>
                  </a:solidFill>
                </a:uFill>
              </a:rPr>
              <a:t>User-provided services are useful for </a:t>
            </a:r>
            <a:r>
              <a:rPr lang="en-US" sz="1200" b="1" dirty="0">
                <a:solidFill>
                  <a:schemeClr val="bg2"/>
                </a:solidFill>
                <a:uFill>
                  <a:solidFill>
                    <a:srgbClr val="4D4D4D"/>
                  </a:solidFill>
                </a:uFill>
              </a:rPr>
              <a:t>quickly getting parameters to an application</a:t>
            </a:r>
            <a:r>
              <a:rPr lang="en-US" sz="1200" dirty="0">
                <a:solidFill>
                  <a:schemeClr val="bg2"/>
                </a:solidFill>
                <a:uFill>
                  <a:solidFill>
                    <a:srgbClr val="4D4D4D"/>
                  </a:solidFill>
                </a:uFill>
              </a:rPr>
              <a:t>, without having to create a service broker and registering with it the platform.  They are also helpful for services that will probably only be used once or twice. </a:t>
            </a:r>
            <a:endParaRPr lang="en-US" sz="1200" dirty="0" smtClean="0">
              <a:solidFill>
                <a:schemeClr val="bg2"/>
              </a:solidFill>
              <a:uFill>
                <a:solidFill>
                  <a:srgbClr val="4D4D4D"/>
                </a:solidFill>
              </a:uFill>
            </a:endParaRPr>
          </a:p>
          <a:p>
            <a:pPr marL="166306" lvl="0" indent="-166306" defTabSz="886968">
              <a:spcBef>
                <a:spcPts val="1100"/>
              </a:spcBef>
              <a:defRPr sz="1800">
                <a:solidFill>
                  <a:srgbClr val="000000"/>
                </a:solidFill>
                <a:uFillTx/>
              </a:defRPr>
            </a:pPr>
            <a:r>
              <a:rPr lang="en-US" sz="1200" dirty="0" smtClean="0">
                <a:solidFill>
                  <a:schemeClr val="bg2"/>
                </a:solidFill>
                <a:uFill>
                  <a:solidFill>
                    <a:srgbClr val="4D4D4D"/>
                  </a:solidFill>
                </a:uFill>
              </a:rPr>
              <a:t>Applications </a:t>
            </a:r>
            <a:r>
              <a:rPr lang="en-US" sz="1200" dirty="0">
                <a:solidFill>
                  <a:schemeClr val="bg2"/>
                </a:solidFill>
                <a:uFill>
                  <a:solidFill>
                    <a:srgbClr val="4D4D4D"/>
                  </a:solidFill>
                </a:uFill>
              </a:rPr>
              <a:t>connect to the same instance</a:t>
            </a:r>
            <a:r>
              <a:rPr lang="en-US" sz="1200" dirty="0" smtClean="0">
                <a:solidFill>
                  <a:schemeClr val="bg2"/>
                </a:solidFill>
                <a:uFill>
                  <a:solidFill>
                    <a:srgbClr val="4D4D4D"/>
                  </a:solidFill>
                </a:uFill>
              </a:rPr>
              <a:t>.</a:t>
            </a:r>
          </a:p>
          <a:p>
            <a:pPr marL="166306" indent="-166306" defTabSz="886968">
              <a:spcBef>
                <a:spcPts val="1100"/>
              </a:spcBef>
              <a:defRPr sz="1800">
                <a:solidFill>
                  <a:srgbClr val="000000"/>
                </a:solidFill>
                <a:uFillTx/>
              </a:defRPr>
            </a:pPr>
            <a:r>
              <a:rPr lang="en-US" sz="1200" dirty="0">
                <a:solidFill>
                  <a:schemeClr val="bg2"/>
                </a:solidFill>
                <a:uFill>
                  <a:solidFill>
                    <a:srgbClr val="4D4D4D"/>
                  </a:solidFill>
                </a:uFill>
              </a:rPr>
              <a:t>User-provided services are created using the CF CLI’s create-user-provided-service command, which takes an arbitrary set of key/value pairs as an argument.</a:t>
            </a:r>
          </a:p>
          <a:p>
            <a:pPr marL="0" lvl="0" indent="0" defTabSz="886968">
              <a:spcBef>
                <a:spcPts val="1100"/>
              </a:spcBef>
              <a:buNone/>
              <a:defRPr sz="1800">
                <a:solidFill>
                  <a:srgbClr val="000000"/>
                </a:solidFill>
                <a:uFillTx/>
              </a:defRPr>
            </a:pPr>
            <a:endParaRPr lang="en-US" sz="1200" dirty="0" smtClean="0">
              <a:solidFill>
                <a:schemeClr val="bg2"/>
              </a:solidFill>
              <a:uFill>
                <a:solidFill>
                  <a:srgbClr val="4D4D4D"/>
                </a:solidFill>
              </a:uFill>
            </a:endParaRPr>
          </a:p>
          <a:p>
            <a:pPr marL="166306" lvl="0" indent="-166306" defTabSz="886968">
              <a:spcBef>
                <a:spcPts val="1100"/>
              </a:spcBef>
              <a:defRPr sz="1800">
                <a:solidFill>
                  <a:srgbClr val="000000"/>
                </a:solidFill>
                <a:uFillTx/>
              </a:defRPr>
            </a:pPr>
            <a:endParaRPr lang="en-US" sz="1200" dirty="0">
              <a:solidFill>
                <a:schemeClr val="bg2"/>
              </a:solidFill>
              <a:uFill>
                <a:solidFill>
                  <a:srgbClr val="4D4D4D"/>
                </a:solidFill>
              </a:uFill>
            </a:endParaRPr>
          </a:p>
          <a:p>
            <a:pPr marL="166306" lvl="0" indent="-166306" defTabSz="886968">
              <a:spcBef>
                <a:spcPts val="1100"/>
              </a:spcBef>
              <a:defRPr sz="1800">
                <a:solidFill>
                  <a:srgbClr val="000000"/>
                </a:solidFill>
                <a:uFillTx/>
              </a:defRPr>
            </a:pPr>
            <a:endParaRPr lang="en-US" sz="1200" dirty="0" smtClean="0">
              <a:solidFill>
                <a:schemeClr val="bg2"/>
              </a:solidFill>
              <a:uFill>
                <a:solidFill>
                  <a:srgbClr val="4D4D4D"/>
                </a:solidFill>
              </a:uFill>
            </a:endParaRPr>
          </a:p>
          <a:p>
            <a:pPr marL="0" lvl="0" indent="0" defTabSz="886968">
              <a:spcBef>
                <a:spcPts val="1100"/>
              </a:spcBef>
              <a:buNone/>
              <a:defRPr sz="1800">
                <a:solidFill>
                  <a:srgbClr val="000000"/>
                </a:solidFill>
                <a:uFillTx/>
              </a:defRPr>
            </a:pPr>
            <a:endParaRPr lang="en-US" sz="1200" dirty="0">
              <a:solidFill>
                <a:schemeClr val="bg2"/>
              </a:solidFill>
              <a:uFill>
                <a:solidFill>
                  <a:srgbClr val="4D4D4D"/>
                </a:solidFill>
              </a:uFill>
            </a:endParaRPr>
          </a:p>
        </p:txBody>
      </p:sp>
      <p:sp>
        <p:nvSpPr>
          <p:cNvPr id="7" name="Rectangle 6"/>
          <p:cNvSpPr/>
          <p:nvPr/>
        </p:nvSpPr>
        <p:spPr>
          <a:xfrm>
            <a:off x="2286000" y="4840129"/>
            <a:ext cx="6172200" cy="230832"/>
          </a:xfrm>
          <a:prstGeom prst="rect">
            <a:avLst/>
          </a:prstGeom>
        </p:spPr>
        <p:txBody>
          <a:bodyPr wrap="square">
            <a:spAutoFit/>
          </a:bodyPr>
          <a:lstStyle/>
          <a:p>
            <a:r>
              <a:rPr lang="en-US" sz="900" dirty="0">
                <a:solidFill>
                  <a:srgbClr val="FFFFFF"/>
                </a:solidFill>
              </a:rPr>
              <a:t>Full instructions can be found here </a:t>
            </a:r>
            <a:r>
              <a:rPr lang="en-US" sz="900" dirty="0">
                <a:solidFill>
                  <a:srgbClr val="FFFFFF"/>
                </a:solidFill>
                <a:hlinkClick r:id="rId4"/>
              </a:rPr>
              <a:t>https://docs.pivotal.io/pivotalcf/devguide/services/user-</a:t>
            </a:r>
            <a:r>
              <a:rPr lang="en-US" sz="900" dirty="0" smtClean="0">
                <a:solidFill>
                  <a:srgbClr val="FFFFFF"/>
                </a:solidFill>
                <a:hlinkClick r:id="rId4"/>
              </a:rPr>
              <a:t>provided.html</a:t>
            </a:r>
            <a:endParaRPr lang="en-US" sz="900" dirty="0" smtClean="0">
              <a:solidFill>
                <a:srgbClr val="FFFFFF"/>
              </a:solidFill>
            </a:endParaRPr>
          </a:p>
        </p:txBody>
      </p:sp>
      <p:sp>
        <p:nvSpPr>
          <p:cNvPr id="8" name="Rectangle 7"/>
          <p:cNvSpPr/>
          <p:nvPr/>
        </p:nvSpPr>
        <p:spPr>
          <a:xfrm>
            <a:off x="609600" y="3943350"/>
            <a:ext cx="7696200" cy="533401"/>
          </a:xfrm>
          <a:prstGeom prst="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schemeClr val="tx1"/>
                </a:solidFill>
                <a:latin typeface="Courier New"/>
                <a:cs typeface="Courier New"/>
              </a:rPr>
              <a:t>&gt; </a:t>
            </a:r>
            <a:r>
              <a:rPr lang="en-US" sz="1200" b="1" dirty="0" err="1" smtClean="0">
                <a:solidFill>
                  <a:schemeClr val="tx1"/>
                </a:solidFill>
                <a:latin typeface="Courier New"/>
                <a:cs typeface="Courier New"/>
              </a:rPr>
              <a:t>cf</a:t>
            </a:r>
            <a:r>
              <a:rPr lang="en-US" sz="1200" b="1" dirty="0" smtClean="0">
                <a:solidFill>
                  <a:schemeClr val="tx1"/>
                </a:solidFill>
                <a:latin typeface="Courier New"/>
                <a:cs typeface="Courier New"/>
              </a:rPr>
              <a:t> create-user-provided-service my-old-</a:t>
            </a:r>
            <a:r>
              <a:rPr lang="en-US" sz="1200" b="1" dirty="0" err="1" smtClean="0">
                <a:solidFill>
                  <a:schemeClr val="tx1"/>
                </a:solidFill>
                <a:latin typeface="Courier New"/>
                <a:cs typeface="Courier New"/>
              </a:rPr>
              <a:t>db</a:t>
            </a:r>
            <a:r>
              <a:rPr lang="en-US" sz="1200" b="1" dirty="0" smtClean="0">
                <a:solidFill>
                  <a:schemeClr val="tx1"/>
                </a:solidFill>
                <a:latin typeface="Courier New"/>
                <a:cs typeface="Courier New"/>
              </a:rPr>
              <a:t> –p ‘{“user”:”admin”,”password”:”</a:t>
            </a:r>
            <a:r>
              <a:rPr lang="en-US" sz="1200" b="1" dirty="0" err="1" smtClean="0">
                <a:solidFill>
                  <a:schemeClr val="tx1"/>
                </a:solidFill>
                <a:latin typeface="Courier New"/>
                <a:cs typeface="Courier New"/>
              </a:rPr>
              <a:t>pwd</a:t>
            </a:r>
            <a:r>
              <a:rPr lang="en-US" sz="1200" b="1" dirty="0" smtClean="0">
                <a:solidFill>
                  <a:schemeClr val="tx1"/>
                </a:solidFill>
                <a:latin typeface="Courier New"/>
                <a:cs typeface="Courier New"/>
              </a:rPr>
              <a:t>”}’</a:t>
            </a:r>
            <a:endParaRPr lang="en-US" sz="1200" b="1" dirty="0">
              <a:solidFill>
                <a:schemeClr val="tx1"/>
              </a:solidFill>
              <a:latin typeface="Courier New"/>
              <a:cs typeface="Courier New"/>
            </a:endParaRPr>
          </a:p>
        </p:txBody>
      </p:sp>
    </p:spTree>
    <p:extLst>
      <p:ext uri="{BB962C8B-B14F-4D97-AF65-F5344CB8AC3E}">
        <p14:creationId xmlns:p14="http://schemas.microsoft.com/office/powerpoint/2010/main" val="18349778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Q&amp;A</a:t>
            </a:r>
            <a:endParaRPr lang="en-US" dirty="0"/>
          </a:p>
        </p:txBody>
      </p:sp>
    </p:spTree>
    <p:extLst>
      <p:ext uri="{BB962C8B-B14F-4D97-AF65-F5344CB8AC3E}">
        <p14:creationId xmlns:p14="http://schemas.microsoft.com/office/powerpoint/2010/main" val="105276559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174857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897"/>
          <p:cNvSpPr txBox="1">
            <a:spLocks/>
          </p:cNvSpPr>
          <p:nvPr/>
        </p:nvSpPr>
        <p:spPr>
          <a:xfrm>
            <a:off x="407989" y="1674283"/>
            <a:ext cx="8328022" cy="1354217"/>
          </a:xfrm>
          <a:prstGeom prst="rect">
            <a:avLst/>
          </a:prstGeom>
          <a:noFill/>
          <a:ln>
            <a:noFill/>
          </a:ln>
          <a:effectLst>
            <a:reflection stA="50000" endPos="75000" dist="12700" dir="5400000" sy="-100000" algn="bl" rotWithShape="0"/>
          </a:effectLst>
        </p:spPr>
        <p:txBody>
          <a:bodyPr vert="horz" lIns="0" tIns="0" rIns="0" bIns="0" rtlCol="0" anchor="b" anchorCtr="0">
            <a:noAutofit/>
          </a:bodyPr>
          <a:lstStyle>
            <a:lvl1pPr algn="ctr" defTabSz="457200" rtl="0" eaLnBrk="1" latinLnBrk="0" hangingPunct="1">
              <a:spcBef>
                <a:spcPct val="0"/>
              </a:spcBef>
              <a:buNone/>
              <a:defRPr sz="1800" b="1" kern="1200" baseline="0">
                <a:solidFill>
                  <a:schemeClr val="accent1"/>
                </a:solidFill>
                <a:latin typeface="+mj-lt"/>
                <a:ea typeface="+mj-ea"/>
                <a:cs typeface="+mj-cs"/>
              </a:defRPr>
            </a:lvl1pPr>
          </a:lstStyle>
          <a:p>
            <a:pPr algn="l">
              <a:lnSpc>
                <a:spcPct val="90000"/>
              </a:lnSpc>
              <a:spcBef>
                <a:spcPts val="0"/>
              </a:spcBef>
              <a:buClr>
                <a:schemeClr val="dk2"/>
              </a:buClr>
              <a:buSzPct val="25000"/>
              <a:buFont typeface="Arial"/>
              <a:buNone/>
            </a:pPr>
            <a:r>
              <a:rPr lang="en-US" sz="9600" b="0" dirty="0" smtClean="0">
                <a:latin typeface="Arial"/>
                <a:ea typeface="Arial"/>
                <a:cs typeface="Arial"/>
                <a:sym typeface="Arial"/>
              </a:rPr>
              <a:t>Slide Appendix</a:t>
            </a:r>
            <a:endParaRPr lang="en-US" sz="9600" b="0" dirty="0">
              <a:latin typeface="Arial"/>
              <a:ea typeface="Arial"/>
              <a:cs typeface="Arial"/>
              <a:sym typeface="Arial"/>
            </a:endParaRPr>
          </a:p>
        </p:txBody>
      </p:sp>
    </p:spTree>
    <p:extLst>
      <p:ext uri="{BB962C8B-B14F-4D97-AF65-F5344CB8AC3E}">
        <p14:creationId xmlns:p14="http://schemas.microsoft.com/office/powerpoint/2010/main" val="310150388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AGENDA</a:t>
            </a:r>
            <a:endParaRPr lang="en-US" sz="2400" dirty="0"/>
          </a:p>
        </p:txBody>
      </p:sp>
      <p:sp>
        <p:nvSpPr>
          <p:cNvPr id="4" name="Shape 196"/>
          <p:cNvSpPr txBox="1">
            <a:spLocks noGrp="1"/>
          </p:cNvSpPr>
          <p:nvPr>
            <p:ph type="body" sz="quarter" idx="4294967295"/>
          </p:nvPr>
        </p:nvSpPr>
        <p:spPr>
          <a:xfrm>
            <a:off x="431800" y="928028"/>
            <a:ext cx="8551408" cy="3848609"/>
          </a:xfrm>
          <a:prstGeom prst="rect">
            <a:avLst/>
          </a:prstGeom>
        </p:spPr>
        <p:txBody>
          <a:bodyPr>
            <a:normAutofit/>
          </a:bodyPr>
          <a:lstStyle/>
          <a:p>
            <a:pPr marL="514350" lvl="0" indent="-514350">
              <a:buClr>
                <a:srgbClr val="008774"/>
              </a:buClr>
              <a:buFont typeface="+mj-lt"/>
              <a:buAutoNum type="arabicPeriod"/>
            </a:pPr>
            <a:r>
              <a:rPr lang="en-US" sz="2800" dirty="0" smtClean="0">
                <a:solidFill>
                  <a:schemeClr val="bg1"/>
                </a:solidFill>
                <a:sym typeface="Arial"/>
              </a:rPr>
              <a:t>Overview</a:t>
            </a:r>
          </a:p>
          <a:p>
            <a:pPr marL="514350" lvl="0" indent="-514350">
              <a:buClr>
                <a:srgbClr val="008774"/>
              </a:buClr>
              <a:buFont typeface="+mj-lt"/>
              <a:buAutoNum type="arabicPeriod"/>
            </a:pPr>
            <a:r>
              <a:rPr lang="en-US" dirty="0" smtClean="0">
                <a:solidFill>
                  <a:schemeClr val="bg1"/>
                </a:solidFill>
                <a:sym typeface="Arial"/>
              </a:rPr>
              <a:t>Service Marketplace</a:t>
            </a:r>
          </a:p>
          <a:p>
            <a:pPr marL="514350" lvl="0" indent="-514350">
              <a:buClr>
                <a:srgbClr val="008774"/>
              </a:buClr>
              <a:buFont typeface="+mj-lt"/>
              <a:buAutoNum type="arabicPeriod"/>
            </a:pPr>
            <a:r>
              <a:rPr lang="en-US" dirty="0" smtClean="0">
                <a:solidFill>
                  <a:schemeClr val="bg1"/>
                </a:solidFill>
                <a:sym typeface="Arial"/>
              </a:rPr>
              <a:t>Developer Experience</a:t>
            </a:r>
          </a:p>
          <a:p>
            <a:pPr marL="514350" lvl="0" indent="-514350">
              <a:buClr>
                <a:srgbClr val="008774"/>
              </a:buClr>
              <a:buFont typeface="+mj-lt"/>
              <a:buAutoNum type="arabicPeriod"/>
            </a:pPr>
            <a:r>
              <a:rPr lang="en-US" sz="2800" dirty="0" smtClean="0">
                <a:solidFill>
                  <a:schemeClr val="bg1"/>
                </a:solidFill>
                <a:sym typeface="Arial"/>
              </a:rPr>
              <a:t>Q&amp;A</a:t>
            </a:r>
          </a:p>
          <a:p>
            <a:pPr marL="514350" lvl="0" indent="-514350">
              <a:buClr>
                <a:srgbClr val="008774"/>
              </a:buClr>
              <a:buFont typeface="+mj-lt"/>
              <a:buAutoNum type="arabicPeriod"/>
            </a:pPr>
            <a:endParaRPr lang="en-US" sz="2800" dirty="0">
              <a:sym typeface="Arial"/>
            </a:endParaRPr>
          </a:p>
        </p:txBody>
      </p:sp>
      <p:pic>
        <p:nvPicPr>
          <p:cNvPr id="5" name="Shape 306"/>
          <p:cNvPicPr preferRelativeResize="0"/>
          <p:nvPr/>
        </p:nvPicPr>
        <p:blipFill>
          <a:blip r:embed="rId3">
            <a:alphaModFix/>
          </a:blip>
          <a:stretch>
            <a:fillRect/>
          </a:stretch>
        </p:blipFill>
        <p:spPr>
          <a:xfrm>
            <a:off x="8527150" y="4888250"/>
            <a:ext cx="616849" cy="255249"/>
          </a:xfrm>
          <a:prstGeom prst="rect">
            <a:avLst/>
          </a:prstGeom>
          <a:noFill/>
          <a:ln>
            <a:noFill/>
          </a:ln>
        </p:spPr>
      </p:pic>
    </p:spTree>
    <p:extLst>
      <p:ext uri="{BB962C8B-B14F-4D97-AF65-F5344CB8AC3E}">
        <p14:creationId xmlns:p14="http://schemas.microsoft.com/office/powerpoint/2010/main" val="81186485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1" y="114659"/>
            <a:ext cx="8072527" cy="585514"/>
          </a:xfrm>
        </p:spPr>
        <p:txBody>
          <a:bodyPr/>
          <a:lstStyle/>
          <a:p>
            <a:pPr algn="l"/>
            <a:r>
              <a:rPr lang="en-US" sz="2400" dirty="0" smtClean="0">
                <a:solidFill>
                  <a:srgbClr val="F5F5F5"/>
                </a:solidFill>
              </a:rPr>
              <a:t>Productivity: Developer spend too much time waiting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pic>
        <p:nvPicPr>
          <p:cNvPr id="21" name="Shape 261"/>
          <p:cNvPicPr preferRelativeResize="0"/>
          <p:nvPr/>
        </p:nvPicPr>
        <p:blipFill rotWithShape="1">
          <a:blip r:embed="rId4">
            <a:alphaModFix/>
          </a:blip>
          <a:srcRect t="6968"/>
          <a:stretch/>
        </p:blipFill>
        <p:spPr>
          <a:xfrm>
            <a:off x="1890152" y="1730929"/>
            <a:ext cx="6794089" cy="2605215"/>
          </a:xfrm>
          <a:prstGeom prst="rect">
            <a:avLst/>
          </a:prstGeom>
          <a:noFill/>
          <a:ln>
            <a:noFill/>
          </a:ln>
        </p:spPr>
      </p:pic>
      <p:sp>
        <p:nvSpPr>
          <p:cNvPr id="22" name="Shape 262"/>
          <p:cNvSpPr/>
          <p:nvPr/>
        </p:nvSpPr>
        <p:spPr>
          <a:xfrm>
            <a:off x="486806" y="4848526"/>
            <a:ext cx="2667396" cy="146194"/>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700" b="0" i="0" u="none" strike="noStrike" cap="none" baseline="0">
                <a:solidFill>
                  <a:srgbClr val="FFFFFF"/>
                </a:solidFill>
                <a:latin typeface="Helvetica Neue"/>
                <a:ea typeface="Helvetica Neue"/>
                <a:cs typeface="Helvetica Neue"/>
                <a:sym typeface="Helvetica Neue"/>
              </a:rPr>
              <a:t>Sources: “Electric Cloud LinkedIn Survey to software developers”</a:t>
            </a:r>
          </a:p>
        </p:txBody>
      </p:sp>
      <p:sp>
        <p:nvSpPr>
          <p:cNvPr id="23" name="Shape 263"/>
          <p:cNvSpPr txBox="1"/>
          <p:nvPr/>
        </p:nvSpPr>
        <p:spPr>
          <a:xfrm>
            <a:off x="803700" y="2565266"/>
            <a:ext cx="2408835" cy="348794"/>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dirty="0">
                <a:solidFill>
                  <a:srgbClr val="FFFFFF"/>
                </a:solidFill>
                <a:latin typeface="Arial"/>
                <a:ea typeface="Helvetica Neue"/>
                <a:cs typeface="Arial"/>
                <a:sym typeface="Helvetica Neue"/>
              </a:rPr>
              <a:t>Administrative Tasks</a:t>
            </a:r>
          </a:p>
        </p:txBody>
      </p:sp>
      <p:sp>
        <p:nvSpPr>
          <p:cNvPr id="24" name="Shape 264"/>
          <p:cNvSpPr txBox="1"/>
          <p:nvPr/>
        </p:nvSpPr>
        <p:spPr>
          <a:xfrm>
            <a:off x="794362" y="1730929"/>
            <a:ext cx="2408835" cy="348794"/>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dirty="0">
                <a:solidFill>
                  <a:srgbClr val="FFFFFF"/>
                </a:solidFill>
                <a:latin typeface="Arial"/>
                <a:ea typeface="Helvetica Neue"/>
                <a:cs typeface="Arial"/>
                <a:sym typeface="Helvetica Neue"/>
              </a:rPr>
              <a:t>Design and Coding</a:t>
            </a:r>
          </a:p>
        </p:txBody>
      </p:sp>
      <p:sp>
        <p:nvSpPr>
          <p:cNvPr id="25" name="Shape 265"/>
          <p:cNvSpPr txBox="1"/>
          <p:nvPr/>
        </p:nvSpPr>
        <p:spPr>
          <a:xfrm>
            <a:off x="803700" y="2148098"/>
            <a:ext cx="2408835" cy="348794"/>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a:solidFill>
                  <a:srgbClr val="FFFFFF"/>
                </a:solidFill>
                <a:latin typeface="Arial"/>
                <a:ea typeface="Helvetica Neue"/>
                <a:cs typeface="Arial"/>
                <a:sym typeface="Helvetica Neue"/>
              </a:rPr>
              <a:t>Brainstorming</a:t>
            </a:r>
          </a:p>
        </p:txBody>
      </p:sp>
      <p:sp>
        <p:nvSpPr>
          <p:cNvPr id="26" name="Shape 266"/>
          <p:cNvSpPr txBox="1"/>
          <p:nvPr/>
        </p:nvSpPr>
        <p:spPr>
          <a:xfrm>
            <a:off x="794499" y="3399601"/>
            <a:ext cx="2408835" cy="348794"/>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a:solidFill>
                  <a:srgbClr val="FFFFFF"/>
                </a:solidFill>
                <a:latin typeface="Arial"/>
                <a:ea typeface="Helvetica Neue"/>
                <a:cs typeface="Arial"/>
                <a:sym typeface="Helvetica Neue"/>
              </a:rPr>
              <a:t>Waiting for Test/Build</a:t>
            </a:r>
          </a:p>
        </p:txBody>
      </p:sp>
      <p:sp>
        <p:nvSpPr>
          <p:cNvPr id="27" name="Shape 267"/>
          <p:cNvSpPr txBox="1"/>
          <p:nvPr/>
        </p:nvSpPr>
        <p:spPr>
          <a:xfrm>
            <a:off x="803700" y="2982433"/>
            <a:ext cx="2408835" cy="348794"/>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dirty="0">
                <a:solidFill>
                  <a:srgbClr val="FFFFFF"/>
                </a:solidFill>
                <a:latin typeface="Arial"/>
                <a:ea typeface="Helvetica Neue"/>
                <a:cs typeface="Arial"/>
                <a:sym typeface="Helvetica Neue"/>
              </a:rPr>
              <a:t>Managing Environments </a:t>
            </a:r>
          </a:p>
        </p:txBody>
      </p:sp>
      <p:sp>
        <p:nvSpPr>
          <p:cNvPr id="28" name="Shape 268"/>
          <p:cNvSpPr/>
          <p:nvPr/>
        </p:nvSpPr>
        <p:spPr>
          <a:xfrm>
            <a:off x="663745" y="2545663"/>
            <a:ext cx="5406185" cy="1246073"/>
          </a:xfrm>
          <a:prstGeom prst="rect">
            <a:avLst/>
          </a:prstGeom>
          <a:noFill/>
          <a:ln w="63500" cap="flat" cmpd="sng">
            <a:solidFill>
              <a:srgbClr val="C82506"/>
            </a:solidFill>
            <a:prstDash val="solid"/>
            <a:miter/>
            <a:headEnd type="none" w="med" len="med"/>
            <a:tailEnd type="none" w="med" len="med"/>
          </a:ln>
        </p:spPr>
        <p:txBody>
          <a:bodyPr lIns="0" tIns="0" rIns="0" bIns="0" anchor="ctr" anchorCtr="0">
            <a:noAutofit/>
          </a:bodyPr>
          <a:lstStyle/>
          <a:p>
            <a:pPr marL="0" marR="0" lvl="0" indent="0" algn="l" rtl="0">
              <a:spcBef>
                <a:spcPts val="0"/>
              </a:spcBef>
              <a:buNone/>
            </a:pPr>
            <a:endParaRPr sz="1200" b="0" i="0" u="none" strike="noStrike" cap="none" baseline="0">
              <a:solidFill>
                <a:schemeClr val="dk1"/>
              </a:solidFill>
              <a:latin typeface="Helvetica Neue"/>
              <a:ea typeface="Helvetica Neue"/>
              <a:cs typeface="Helvetica Neue"/>
              <a:sym typeface="Helvetica Neue"/>
            </a:endParaRPr>
          </a:p>
        </p:txBody>
      </p:sp>
      <p:sp>
        <p:nvSpPr>
          <p:cNvPr id="29" name="Shape 269"/>
          <p:cNvSpPr/>
          <p:nvPr/>
        </p:nvSpPr>
        <p:spPr>
          <a:xfrm>
            <a:off x="4906214" y="4242930"/>
            <a:ext cx="2872911" cy="284692"/>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600" b="1" u="none" strike="noStrike" cap="none" baseline="0" dirty="0">
                <a:solidFill>
                  <a:srgbClr val="FFFFFF"/>
                </a:solidFill>
                <a:latin typeface="Arial"/>
                <a:ea typeface="Proxima Nova"/>
                <a:cs typeface="Arial"/>
                <a:sym typeface="Proxima Nova"/>
              </a:rPr>
              <a:t>Average Hours / Week</a:t>
            </a:r>
          </a:p>
        </p:txBody>
      </p:sp>
      <p:sp>
        <p:nvSpPr>
          <p:cNvPr id="30" name="Shape 270"/>
          <p:cNvSpPr txBox="1"/>
          <p:nvPr/>
        </p:nvSpPr>
        <p:spPr>
          <a:xfrm>
            <a:off x="717374" y="4207828"/>
            <a:ext cx="2261563" cy="358734"/>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US" sz="1600" b="1" u="none" strike="noStrike" cap="none" baseline="0" dirty="0">
                <a:solidFill>
                  <a:srgbClr val="FFFFFF"/>
                </a:solidFill>
                <a:latin typeface="Arial"/>
                <a:ea typeface="Proxima Nova"/>
                <a:cs typeface="Arial"/>
                <a:sym typeface="Proxima Nova"/>
              </a:rPr>
              <a:t>Task Breakdown</a:t>
            </a:r>
          </a:p>
        </p:txBody>
      </p:sp>
      <p:sp>
        <p:nvSpPr>
          <p:cNvPr id="31" name="TextBox 30"/>
          <p:cNvSpPr txBox="1"/>
          <p:nvPr/>
        </p:nvSpPr>
        <p:spPr>
          <a:xfrm>
            <a:off x="3184804" y="1361907"/>
            <a:ext cx="410830" cy="369332"/>
          </a:xfrm>
          <a:prstGeom prst="rect">
            <a:avLst/>
          </a:prstGeom>
          <a:noFill/>
        </p:spPr>
        <p:txBody>
          <a:bodyPr wrap="square" rtlCol="0">
            <a:spAutoFit/>
          </a:bodyPr>
          <a:lstStyle/>
          <a:p>
            <a:pPr algn="ctr"/>
            <a:r>
              <a:rPr lang="en-US" dirty="0" smtClean="0">
                <a:solidFill>
                  <a:srgbClr val="FFFFFF"/>
                </a:solidFill>
                <a:latin typeface="Arial"/>
                <a:cs typeface="Arial"/>
              </a:rPr>
              <a:t>0</a:t>
            </a:r>
            <a:endParaRPr lang="en-US" dirty="0">
              <a:solidFill>
                <a:srgbClr val="FFFFFF"/>
              </a:solidFill>
              <a:latin typeface="Arial"/>
              <a:cs typeface="Arial"/>
            </a:endParaRPr>
          </a:p>
        </p:txBody>
      </p:sp>
      <p:sp>
        <p:nvSpPr>
          <p:cNvPr id="32" name="TextBox 31"/>
          <p:cNvSpPr txBox="1"/>
          <p:nvPr/>
        </p:nvSpPr>
        <p:spPr>
          <a:xfrm>
            <a:off x="3903930" y="1361907"/>
            <a:ext cx="410830" cy="369332"/>
          </a:xfrm>
          <a:prstGeom prst="rect">
            <a:avLst/>
          </a:prstGeom>
          <a:noFill/>
        </p:spPr>
        <p:txBody>
          <a:bodyPr wrap="square" rtlCol="0">
            <a:spAutoFit/>
          </a:bodyPr>
          <a:lstStyle/>
          <a:p>
            <a:pPr algn="ctr"/>
            <a:r>
              <a:rPr lang="en-US" dirty="0" smtClean="0">
                <a:solidFill>
                  <a:srgbClr val="FFFFFF"/>
                </a:solidFill>
                <a:latin typeface="Arial"/>
                <a:cs typeface="Arial"/>
              </a:rPr>
              <a:t>2</a:t>
            </a:r>
            <a:endParaRPr lang="en-US" dirty="0">
              <a:solidFill>
                <a:srgbClr val="FFFFFF"/>
              </a:solidFill>
              <a:latin typeface="Arial"/>
              <a:cs typeface="Arial"/>
            </a:endParaRPr>
          </a:p>
        </p:txBody>
      </p:sp>
      <p:sp>
        <p:nvSpPr>
          <p:cNvPr id="33" name="TextBox 32"/>
          <p:cNvSpPr txBox="1"/>
          <p:nvPr/>
        </p:nvSpPr>
        <p:spPr>
          <a:xfrm>
            <a:off x="4700799" y="1361907"/>
            <a:ext cx="410830" cy="369332"/>
          </a:xfrm>
          <a:prstGeom prst="rect">
            <a:avLst/>
          </a:prstGeom>
          <a:noFill/>
        </p:spPr>
        <p:txBody>
          <a:bodyPr wrap="square" rtlCol="0">
            <a:spAutoFit/>
          </a:bodyPr>
          <a:lstStyle/>
          <a:p>
            <a:pPr algn="ctr"/>
            <a:r>
              <a:rPr lang="en-US" dirty="0">
                <a:solidFill>
                  <a:srgbClr val="FFFFFF"/>
                </a:solidFill>
                <a:latin typeface="Arial"/>
                <a:cs typeface="Arial"/>
              </a:rPr>
              <a:t>4</a:t>
            </a:r>
          </a:p>
        </p:txBody>
      </p:sp>
      <p:sp>
        <p:nvSpPr>
          <p:cNvPr id="35" name="TextBox 34"/>
          <p:cNvSpPr txBox="1"/>
          <p:nvPr/>
        </p:nvSpPr>
        <p:spPr>
          <a:xfrm>
            <a:off x="5435226" y="1361907"/>
            <a:ext cx="410830" cy="369332"/>
          </a:xfrm>
          <a:prstGeom prst="rect">
            <a:avLst/>
          </a:prstGeom>
          <a:noFill/>
        </p:spPr>
        <p:txBody>
          <a:bodyPr wrap="square" rtlCol="0">
            <a:spAutoFit/>
          </a:bodyPr>
          <a:lstStyle/>
          <a:p>
            <a:pPr algn="ctr"/>
            <a:r>
              <a:rPr lang="en-US" dirty="0" smtClean="0">
                <a:solidFill>
                  <a:srgbClr val="FFFFFF"/>
                </a:solidFill>
                <a:latin typeface="Arial"/>
                <a:cs typeface="Arial"/>
              </a:rPr>
              <a:t>6</a:t>
            </a:r>
            <a:endParaRPr lang="en-US" dirty="0">
              <a:solidFill>
                <a:srgbClr val="FFFFFF"/>
              </a:solidFill>
              <a:latin typeface="Arial"/>
              <a:cs typeface="Arial"/>
            </a:endParaRPr>
          </a:p>
        </p:txBody>
      </p:sp>
      <p:sp>
        <p:nvSpPr>
          <p:cNvPr id="36" name="TextBox 35"/>
          <p:cNvSpPr txBox="1"/>
          <p:nvPr/>
        </p:nvSpPr>
        <p:spPr>
          <a:xfrm>
            <a:off x="6132373" y="1361907"/>
            <a:ext cx="410830" cy="369332"/>
          </a:xfrm>
          <a:prstGeom prst="rect">
            <a:avLst/>
          </a:prstGeom>
          <a:noFill/>
        </p:spPr>
        <p:txBody>
          <a:bodyPr wrap="square" lIns="0" rIns="0" rtlCol="0">
            <a:spAutoFit/>
          </a:bodyPr>
          <a:lstStyle/>
          <a:p>
            <a:pPr algn="ctr"/>
            <a:r>
              <a:rPr lang="en-US" dirty="0" smtClean="0">
                <a:solidFill>
                  <a:srgbClr val="FFFFFF"/>
                </a:solidFill>
                <a:latin typeface="Arial"/>
                <a:cs typeface="Arial"/>
              </a:rPr>
              <a:t>8</a:t>
            </a:r>
            <a:endParaRPr lang="en-US" dirty="0">
              <a:solidFill>
                <a:srgbClr val="FFFFFF"/>
              </a:solidFill>
              <a:latin typeface="Arial"/>
              <a:cs typeface="Arial"/>
            </a:endParaRPr>
          </a:p>
        </p:txBody>
      </p:sp>
      <p:sp>
        <p:nvSpPr>
          <p:cNvPr id="37" name="TextBox 36"/>
          <p:cNvSpPr txBox="1"/>
          <p:nvPr/>
        </p:nvSpPr>
        <p:spPr>
          <a:xfrm>
            <a:off x="6906091" y="1361907"/>
            <a:ext cx="410830" cy="369332"/>
          </a:xfrm>
          <a:prstGeom prst="rect">
            <a:avLst/>
          </a:prstGeom>
          <a:noFill/>
        </p:spPr>
        <p:txBody>
          <a:bodyPr wrap="square" lIns="0" rIns="0" rtlCol="0">
            <a:spAutoFit/>
          </a:bodyPr>
          <a:lstStyle/>
          <a:p>
            <a:pPr algn="ctr"/>
            <a:r>
              <a:rPr lang="en-US" dirty="0" smtClean="0">
                <a:solidFill>
                  <a:srgbClr val="FFFFFF"/>
                </a:solidFill>
                <a:latin typeface="Arial"/>
                <a:cs typeface="Arial"/>
              </a:rPr>
              <a:t>10</a:t>
            </a:r>
            <a:endParaRPr lang="en-US" dirty="0">
              <a:solidFill>
                <a:srgbClr val="FFFFFF"/>
              </a:solidFill>
              <a:latin typeface="Arial"/>
              <a:cs typeface="Arial"/>
            </a:endParaRPr>
          </a:p>
        </p:txBody>
      </p:sp>
      <p:sp>
        <p:nvSpPr>
          <p:cNvPr id="38" name="TextBox 37"/>
          <p:cNvSpPr txBox="1"/>
          <p:nvPr/>
        </p:nvSpPr>
        <p:spPr>
          <a:xfrm>
            <a:off x="7686419" y="1361907"/>
            <a:ext cx="410830" cy="369332"/>
          </a:xfrm>
          <a:prstGeom prst="rect">
            <a:avLst/>
          </a:prstGeom>
          <a:noFill/>
        </p:spPr>
        <p:txBody>
          <a:bodyPr wrap="square" lIns="0" rIns="0" rtlCol="0">
            <a:spAutoFit/>
          </a:bodyPr>
          <a:lstStyle/>
          <a:p>
            <a:pPr algn="ctr"/>
            <a:r>
              <a:rPr lang="en-US" dirty="0" smtClean="0">
                <a:solidFill>
                  <a:srgbClr val="FFFFFF"/>
                </a:solidFill>
                <a:latin typeface="Arial"/>
                <a:cs typeface="Arial"/>
              </a:rPr>
              <a:t>12</a:t>
            </a:r>
            <a:endParaRPr lang="en-US" dirty="0">
              <a:solidFill>
                <a:srgbClr val="FFFFFF"/>
              </a:solidFill>
              <a:latin typeface="Arial"/>
              <a:cs typeface="Arial"/>
            </a:endParaRPr>
          </a:p>
        </p:txBody>
      </p:sp>
      <p:sp>
        <p:nvSpPr>
          <p:cNvPr id="39" name="TextBox 38"/>
          <p:cNvSpPr txBox="1"/>
          <p:nvPr/>
        </p:nvSpPr>
        <p:spPr>
          <a:xfrm>
            <a:off x="8304822" y="1361907"/>
            <a:ext cx="605828" cy="369332"/>
          </a:xfrm>
          <a:prstGeom prst="rect">
            <a:avLst/>
          </a:prstGeom>
          <a:noFill/>
        </p:spPr>
        <p:txBody>
          <a:bodyPr wrap="square" lIns="0" rIns="0" rtlCol="0">
            <a:spAutoFit/>
          </a:bodyPr>
          <a:lstStyle/>
          <a:p>
            <a:pPr algn="ctr"/>
            <a:r>
              <a:rPr lang="en-US" dirty="0" smtClean="0">
                <a:solidFill>
                  <a:srgbClr val="FFFFFF"/>
                </a:solidFill>
                <a:latin typeface="Arial"/>
                <a:cs typeface="Arial"/>
              </a:rPr>
              <a:t>14</a:t>
            </a:r>
            <a:endParaRPr lang="en-US" dirty="0">
              <a:solidFill>
                <a:srgbClr val="FFFFFF"/>
              </a:solidFill>
              <a:latin typeface="Arial"/>
              <a:cs typeface="Arial"/>
            </a:endParaRPr>
          </a:p>
        </p:txBody>
      </p:sp>
    </p:spTree>
    <p:extLst>
      <p:ext uri="{BB962C8B-B14F-4D97-AF65-F5344CB8AC3E}">
        <p14:creationId xmlns:p14="http://schemas.microsoft.com/office/powerpoint/2010/main" val="207205753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Enter Cloud Native</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6" name="Text Placeholder 2"/>
          <p:cNvSpPr txBox="1">
            <a:spLocks/>
          </p:cNvSpPr>
          <p:nvPr/>
        </p:nvSpPr>
        <p:spPr>
          <a:xfrm>
            <a:off x="366715" y="1074738"/>
            <a:ext cx="4225606" cy="3382962"/>
          </a:xfrm>
          <a:prstGeom prst="rect">
            <a:avLst/>
          </a:prstGeom>
        </p:spPr>
        <p:txBody>
          <a:bodyPr/>
          <a:lstStyle>
            <a:lvl1pPr marL="342900" indent="-342900" algn="l" defTabSz="457200" rtl="0" eaLnBrk="1" latinLnBrk="0" hangingPunct="1">
              <a:spcBef>
                <a:spcPct val="20000"/>
              </a:spcBef>
              <a:buFont typeface="Arial"/>
              <a:buChar char="•"/>
              <a:defRPr sz="2800" kern="1200">
                <a:solidFill>
                  <a:srgbClr val="878787"/>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chemeClr val="bg2"/>
              </a:buClr>
            </a:pPr>
            <a:r>
              <a:rPr lang="en-US" sz="2400" dirty="0" smtClean="0"/>
              <a:t>Distributed</a:t>
            </a:r>
          </a:p>
          <a:p>
            <a:pPr>
              <a:buClr>
                <a:schemeClr val="bg2"/>
              </a:buClr>
            </a:pPr>
            <a:r>
              <a:rPr lang="en-US" sz="2400" dirty="0" smtClean="0"/>
              <a:t>Scalable</a:t>
            </a:r>
          </a:p>
          <a:p>
            <a:pPr>
              <a:buClr>
                <a:schemeClr val="bg2"/>
              </a:buClr>
            </a:pPr>
            <a:r>
              <a:rPr lang="en-US" sz="2400" dirty="0" smtClean="0"/>
              <a:t>Automated</a:t>
            </a:r>
          </a:p>
          <a:p>
            <a:pPr>
              <a:buClr>
                <a:schemeClr val="bg2"/>
              </a:buClr>
            </a:pPr>
            <a:r>
              <a:rPr lang="en-US" sz="2400" dirty="0" smtClean="0"/>
              <a:t>Replaceable</a:t>
            </a:r>
          </a:p>
          <a:p>
            <a:pPr>
              <a:buClr>
                <a:schemeClr val="bg2"/>
              </a:buClr>
            </a:pPr>
            <a:r>
              <a:rPr lang="en-US" sz="2400" dirty="0" smtClean="0"/>
              <a:t>Anti-fragile</a:t>
            </a:r>
          </a:p>
          <a:p>
            <a:pPr>
              <a:buClr>
                <a:schemeClr val="bg2"/>
              </a:buClr>
            </a:pPr>
            <a:r>
              <a:rPr lang="en-US" sz="2400" dirty="0" smtClean="0"/>
              <a:t>Iterative evolution of solution</a:t>
            </a:r>
            <a:endParaRPr lang="en-US" sz="2400" dirty="0"/>
          </a:p>
        </p:txBody>
      </p:sp>
      <p:sp>
        <p:nvSpPr>
          <p:cNvPr id="7" name="Title 1"/>
          <p:cNvSpPr txBox="1">
            <a:spLocks/>
          </p:cNvSpPr>
          <p:nvPr/>
        </p:nvSpPr>
        <p:spPr>
          <a:xfrm>
            <a:off x="366712" y="4145600"/>
            <a:ext cx="5849604" cy="460500"/>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z="2400" b="1" i="1" dirty="0" smtClean="0">
                <a:solidFill>
                  <a:srgbClr val="FF6600"/>
                </a:solidFill>
              </a:rPr>
              <a:t>Optimized for Speed</a:t>
            </a:r>
            <a:endParaRPr lang="en-US" sz="2400" b="1" i="1" dirty="0">
              <a:solidFill>
                <a:srgbClr val="FF6600"/>
              </a:solidFill>
            </a:endParaRPr>
          </a:p>
        </p:txBody>
      </p:sp>
      <p:grpSp>
        <p:nvGrpSpPr>
          <p:cNvPr id="8" name="Group 7"/>
          <p:cNvGrpSpPr/>
          <p:nvPr/>
        </p:nvGrpSpPr>
        <p:grpSpPr>
          <a:xfrm>
            <a:off x="4887508" y="962333"/>
            <a:ext cx="3714410" cy="3643767"/>
            <a:chOff x="2129859" y="302101"/>
            <a:chExt cx="4859988" cy="4685325"/>
          </a:xfrm>
        </p:grpSpPr>
        <p:pic>
          <p:nvPicPr>
            <p:cNvPr id="9" name="Picture 8"/>
            <p:cNvPicPr>
              <a:picLocks noChangeAspect="1"/>
            </p:cNvPicPr>
            <p:nvPr/>
          </p:nvPicPr>
          <p:blipFill>
            <a:blip r:embed="rId4"/>
            <a:stretch>
              <a:fillRect/>
            </a:stretch>
          </p:blipFill>
          <p:spPr>
            <a:xfrm>
              <a:off x="2129859" y="302101"/>
              <a:ext cx="4859987" cy="4685325"/>
            </a:xfrm>
            <a:prstGeom prst="rect">
              <a:avLst/>
            </a:prstGeom>
          </p:spPr>
        </p:pic>
        <p:pic>
          <p:nvPicPr>
            <p:cNvPr id="11" name="Picture 10"/>
            <p:cNvPicPr>
              <a:picLocks noChangeAspect="1"/>
            </p:cNvPicPr>
            <p:nvPr/>
          </p:nvPicPr>
          <p:blipFill>
            <a:blip r:embed="rId5">
              <a:alphaModFix amt="82000"/>
            </a:blip>
            <a:stretch>
              <a:fillRect/>
            </a:stretch>
          </p:blipFill>
          <p:spPr>
            <a:xfrm>
              <a:off x="2129859" y="2198543"/>
              <a:ext cx="4859987" cy="906387"/>
            </a:xfrm>
            <a:prstGeom prst="rect">
              <a:avLst/>
            </a:prstGeom>
          </p:spPr>
        </p:pic>
        <p:sp>
          <p:nvSpPr>
            <p:cNvPr id="12" name="Rectangle 11"/>
            <p:cNvSpPr/>
            <p:nvPr/>
          </p:nvSpPr>
          <p:spPr>
            <a:xfrm>
              <a:off x="2129860" y="2336431"/>
              <a:ext cx="4859987" cy="553998"/>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1" i="0" u="none" strike="noStrike" kern="0" cap="none" spc="0" normalizeH="0" baseline="0" noProof="0" dirty="0" smtClean="0">
                  <a:ln>
                    <a:noFill/>
                  </a:ln>
                  <a:solidFill>
                    <a:sysClr val="window" lastClr="FFFFFF"/>
                  </a:solidFill>
                  <a:effectLst/>
                  <a:uLnTx/>
                  <a:uFillTx/>
                  <a:cs typeface="Arial"/>
                </a:rPr>
                <a:t>Cloud Native </a:t>
              </a:r>
              <a:endParaRPr kumimoji="0" lang="en-US" sz="3000" b="1" i="0" u="none" strike="noStrike" kern="0" cap="none" spc="0" normalizeH="0" baseline="0" noProof="0" dirty="0">
                <a:ln>
                  <a:noFill/>
                </a:ln>
                <a:solidFill>
                  <a:sysClr val="window" lastClr="FFFFFF"/>
                </a:solidFill>
                <a:effectLst/>
                <a:uLnTx/>
                <a:uFillTx/>
              </a:endParaRPr>
            </a:p>
          </p:txBody>
        </p:sp>
        <p:sp>
          <p:nvSpPr>
            <p:cNvPr id="13" name="Rectangle 12"/>
            <p:cNvSpPr/>
            <p:nvPr/>
          </p:nvSpPr>
          <p:spPr>
            <a:xfrm>
              <a:off x="3191982" y="831753"/>
              <a:ext cx="1088229" cy="395754"/>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cs typeface="Arial"/>
                </a:rPr>
                <a:t>DevOps</a:t>
              </a:r>
              <a:endParaRPr kumimoji="0" lang="en-US" sz="1400" b="0" i="0" u="none" strike="noStrike" kern="0" cap="none" spc="0" normalizeH="0" baseline="0" noProof="0" dirty="0">
                <a:ln>
                  <a:noFill/>
                </a:ln>
                <a:solidFill>
                  <a:sysClr val="window" lastClr="FFFFFF"/>
                </a:solidFill>
                <a:effectLst/>
                <a:uLnTx/>
                <a:uFillTx/>
              </a:endParaRPr>
            </a:p>
          </p:txBody>
        </p:sp>
        <p:sp>
          <p:nvSpPr>
            <p:cNvPr id="14" name="Rectangle 13"/>
            <p:cNvSpPr/>
            <p:nvPr/>
          </p:nvSpPr>
          <p:spPr>
            <a:xfrm>
              <a:off x="4624405" y="722737"/>
              <a:ext cx="1499777" cy="672781"/>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cs typeface="Arial"/>
                </a:rPr>
                <a:t>Continuous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cs typeface="Arial"/>
                </a:rPr>
                <a:t>Delivery</a:t>
              </a:r>
              <a:endParaRPr kumimoji="0" lang="en-US" sz="1400" b="0" i="0" u="none" strike="noStrike" kern="0" cap="none" spc="0" normalizeH="0" baseline="0" noProof="0" dirty="0">
                <a:ln>
                  <a:noFill/>
                </a:ln>
                <a:solidFill>
                  <a:sysClr val="window" lastClr="FFFFFF"/>
                </a:solidFill>
                <a:effectLst/>
                <a:uLnTx/>
                <a:uFillTx/>
              </a:endParaRPr>
            </a:p>
          </p:txBody>
        </p:sp>
        <p:sp>
          <p:nvSpPr>
            <p:cNvPr id="15" name="Rectangle 14"/>
            <p:cNvSpPr/>
            <p:nvPr/>
          </p:nvSpPr>
          <p:spPr>
            <a:xfrm>
              <a:off x="4621801" y="4021529"/>
              <a:ext cx="1440820" cy="395754"/>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cs typeface="Arial"/>
                </a:rPr>
                <a:t>Containers</a:t>
              </a:r>
              <a:endParaRPr kumimoji="0" lang="en-US" sz="1400" b="0" i="0" u="none" strike="noStrike" kern="0" cap="none" spc="0" normalizeH="0" baseline="0" noProof="0" dirty="0">
                <a:ln>
                  <a:noFill/>
                </a:ln>
                <a:solidFill>
                  <a:sysClr val="window" lastClr="FFFFFF"/>
                </a:solidFill>
                <a:effectLst/>
                <a:uLnTx/>
                <a:uFillTx/>
              </a:endParaRPr>
            </a:p>
          </p:txBody>
        </p:sp>
        <p:sp>
          <p:nvSpPr>
            <p:cNvPr id="16" name="Rectangle 15"/>
            <p:cNvSpPr/>
            <p:nvPr/>
          </p:nvSpPr>
          <p:spPr>
            <a:xfrm>
              <a:off x="2789813" y="4021529"/>
              <a:ext cx="1836080" cy="395754"/>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cs typeface="Arial"/>
                </a:rPr>
                <a:t>Micro services</a:t>
              </a:r>
              <a:endParaRPr kumimoji="0" lang="en-US" sz="1400" b="0" i="0" u="none" strike="noStrike" kern="0" cap="none" spc="0" normalizeH="0" baseline="0" noProof="0" dirty="0">
                <a:ln>
                  <a:noFill/>
                </a:ln>
                <a:solidFill>
                  <a:sysClr val="window" lastClr="FFFFFF"/>
                </a:solidFill>
                <a:effectLst/>
                <a:uLnTx/>
                <a:uFillTx/>
              </a:endParaRPr>
            </a:p>
          </p:txBody>
        </p:sp>
        <p:pic>
          <p:nvPicPr>
            <p:cNvPr id="17" name="Picture 16"/>
            <p:cNvPicPr>
              <a:picLocks noChangeAspect="1"/>
            </p:cNvPicPr>
            <p:nvPr/>
          </p:nvPicPr>
          <p:blipFill>
            <a:blip r:embed="rId6"/>
            <a:stretch>
              <a:fillRect/>
            </a:stretch>
          </p:blipFill>
          <p:spPr>
            <a:xfrm>
              <a:off x="4851061" y="3365884"/>
              <a:ext cx="1043278" cy="587647"/>
            </a:xfrm>
            <a:prstGeom prst="rect">
              <a:avLst/>
            </a:prstGeom>
          </p:spPr>
        </p:pic>
        <p:pic>
          <p:nvPicPr>
            <p:cNvPr id="18" name="Picture 17"/>
            <p:cNvPicPr>
              <a:picLocks noChangeAspect="1"/>
            </p:cNvPicPr>
            <p:nvPr/>
          </p:nvPicPr>
          <p:blipFill>
            <a:blip r:embed="rId7"/>
            <a:stretch>
              <a:fillRect/>
            </a:stretch>
          </p:blipFill>
          <p:spPr>
            <a:xfrm>
              <a:off x="5056532" y="1347590"/>
              <a:ext cx="710587" cy="678932"/>
            </a:xfrm>
            <a:prstGeom prst="rect">
              <a:avLst/>
            </a:prstGeom>
          </p:spPr>
        </p:pic>
        <p:pic>
          <p:nvPicPr>
            <p:cNvPr id="19" name="Picture 18"/>
            <p:cNvPicPr>
              <a:picLocks noChangeAspect="1"/>
            </p:cNvPicPr>
            <p:nvPr/>
          </p:nvPicPr>
          <p:blipFill>
            <a:blip r:embed="rId8"/>
            <a:stretch>
              <a:fillRect/>
            </a:stretch>
          </p:blipFill>
          <p:spPr>
            <a:xfrm>
              <a:off x="3135068" y="1422835"/>
              <a:ext cx="1123932" cy="547723"/>
            </a:xfrm>
            <a:prstGeom prst="rect">
              <a:avLst/>
            </a:prstGeom>
          </p:spPr>
        </p:pic>
        <p:pic>
          <p:nvPicPr>
            <p:cNvPr id="20" name="Picture 19"/>
            <p:cNvPicPr>
              <a:picLocks noChangeAspect="1"/>
            </p:cNvPicPr>
            <p:nvPr/>
          </p:nvPicPr>
          <p:blipFill>
            <a:blip r:embed="rId9"/>
            <a:stretch>
              <a:fillRect/>
            </a:stretch>
          </p:blipFill>
          <p:spPr>
            <a:xfrm>
              <a:off x="3207625" y="3328832"/>
              <a:ext cx="1011646" cy="652879"/>
            </a:xfrm>
            <a:prstGeom prst="rect">
              <a:avLst/>
            </a:prstGeom>
          </p:spPr>
        </p:pic>
      </p:grpSp>
    </p:spTree>
    <p:extLst>
      <p:ext uri="{BB962C8B-B14F-4D97-AF65-F5344CB8AC3E}">
        <p14:creationId xmlns:p14="http://schemas.microsoft.com/office/powerpoint/2010/main" val="198462264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1" y="114659"/>
            <a:ext cx="5790993" cy="585514"/>
          </a:xfrm>
        </p:spPr>
        <p:txBody>
          <a:bodyPr/>
          <a:lstStyle/>
          <a:p>
            <a:pPr algn="l"/>
            <a:r>
              <a:rPr lang="en-US" sz="2400" dirty="0" smtClean="0">
                <a:solidFill>
                  <a:srgbClr val="F5F5F5"/>
                </a:solidFill>
              </a:rPr>
              <a:t>How do Service fit into that model?</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6" name="Freeform 16"/>
          <p:cNvSpPr>
            <a:spLocks/>
          </p:cNvSpPr>
          <p:nvPr/>
        </p:nvSpPr>
        <p:spPr bwMode="gray">
          <a:xfrm>
            <a:off x="3993663" y="2492830"/>
            <a:ext cx="2186742" cy="2186742"/>
          </a:xfrm>
          <a:custGeom>
            <a:avLst/>
            <a:gdLst>
              <a:gd name="T0" fmla="*/ 0 w 75"/>
              <a:gd name="T1" fmla="*/ 2147483647 h 75"/>
              <a:gd name="T2" fmla="*/ 0 w 75"/>
              <a:gd name="T3" fmla="*/ 0 h 75"/>
              <a:gd name="T4" fmla="*/ 2147483647 w 75"/>
              <a:gd name="T5" fmla="*/ 0 h 75"/>
              <a:gd name="T6" fmla="*/ 2147483647 w 75"/>
              <a:gd name="T7" fmla="*/ 2147483647 h 75"/>
              <a:gd name="T8" fmla="*/ 2147483647 w 75"/>
              <a:gd name="T9" fmla="*/ 2147483647 h 75"/>
              <a:gd name="T10" fmla="*/ 0 w 75"/>
              <a:gd name="T11" fmla="*/ 2147483647 h 75"/>
              <a:gd name="T12" fmla="*/ 0 60000 65536"/>
              <a:gd name="T13" fmla="*/ 0 60000 65536"/>
              <a:gd name="T14" fmla="*/ 0 60000 65536"/>
              <a:gd name="T15" fmla="*/ 0 60000 65536"/>
              <a:gd name="T16" fmla="*/ 0 60000 65536"/>
              <a:gd name="T17" fmla="*/ 0 60000 65536"/>
              <a:gd name="T18" fmla="*/ 0 w 75"/>
              <a:gd name="T19" fmla="*/ 0 h 75"/>
              <a:gd name="T20" fmla="*/ 75 w 75"/>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75" h="75">
                <a:moveTo>
                  <a:pt x="0" y="38"/>
                </a:moveTo>
                <a:cubicBezTo>
                  <a:pt x="0" y="28"/>
                  <a:pt x="0" y="0"/>
                  <a:pt x="0" y="0"/>
                </a:cubicBezTo>
                <a:cubicBezTo>
                  <a:pt x="0" y="0"/>
                  <a:pt x="27" y="0"/>
                  <a:pt x="38" y="0"/>
                </a:cubicBezTo>
                <a:cubicBezTo>
                  <a:pt x="58" y="0"/>
                  <a:pt x="75" y="17"/>
                  <a:pt x="75" y="38"/>
                </a:cubicBezTo>
                <a:cubicBezTo>
                  <a:pt x="75" y="59"/>
                  <a:pt x="58" y="75"/>
                  <a:pt x="38" y="75"/>
                </a:cubicBezTo>
                <a:cubicBezTo>
                  <a:pt x="17" y="75"/>
                  <a:pt x="0" y="59"/>
                  <a:pt x="0" y="38"/>
                </a:cubicBezTo>
                <a:close/>
              </a:path>
            </a:pathLst>
          </a:custGeom>
          <a:solidFill>
            <a:srgbClr val="008881">
              <a:alpha val="70000"/>
            </a:srgbClr>
          </a:solidFill>
          <a:ln w="19050">
            <a:solidFill>
              <a:srgbClr val="FFFF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 name="Text Box 29"/>
          <p:cNvSpPr txBox="1">
            <a:spLocks noChangeArrowheads="1"/>
          </p:cNvSpPr>
          <p:nvPr/>
        </p:nvSpPr>
        <p:spPr bwMode="gray">
          <a:xfrm>
            <a:off x="4808482" y="3482137"/>
            <a:ext cx="1366847"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1">
            <a:spAutoFit/>
          </a:bodyPr>
          <a:lstStyle>
            <a:lvl1pPr eaLnBrk="0" hangingPunct="0">
              <a:defRPr sz="1600">
                <a:solidFill>
                  <a:schemeClr val="tx1"/>
                </a:solidFill>
                <a:latin typeface="Arial" charset="0"/>
                <a:cs typeface="Arial Unicode MS" charset="0"/>
              </a:defRPr>
            </a:lvl1pPr>
            <a:lvl2pPr marL="742950" indent="-285750" eaLnBrk="0" hangingPunct="0">
              <a:defRPr sz="1600">
                <a:solidFill>
                  <a:schemeClr val="tx1"/>
                </a:solidFill>
                <a:latin typeface="Arial" charset="0"/>
                <a:cs typeface="Arial Unicode MS" charset="0"/>
              </a:defRPr>
            </a:lvl2pPr>
            <a:lvl3pPr marL="1143000" indent="-228600" eaLnBrk="0" hangingPunct="0">
              <a:defRPr sz="1600">
                <a:solidFill>
                  <a:schemeClr val="tx1"/>
                </a:solidFill>
                <a:latin typeface="Arial" charset="0"/>
                <a:cs typeface="Arial Unicode MS" charset="0"/>
              </a:defRPr>
            </a:lvl3pPr>
            <a:lvl4pPr marL="1600200" indent="-228600" eaLnBrk="0" hangingPunct="0">
              <a:defRPr sz="1600">
                <a:solidFill>
                  <a:schemeClr val="tx1"/>
                </a:solidFill>
                <a:latin typeface="Arial" charset="0"/>
                <a:cs typeface="Arial Unicode MS" charset="0"/>
              </a:defRPr>
            </a:lvl4pPr>
            <a:lvl5pPr marL="2057400" indent="-228600" eaLnBrk="0" hangingPunct="0">
              <a:defRPr sz="1600">
                <a:solidFill>
                  <a:schemeClr val="tx1"/>
                </a:solidFill>
                <a:latin typeface="Arial" charset="0"/>
                <a:cs typeface="Arial Unicode MS" charset="0"/>
              </a:defRPr>
            </a:lvl5pPr>
            <a:lvl6pPr marL="2514600" indent="-228600" algn="ctr" eaLnBrk="0" fontAlgn="base" hangingPunct="0">
              <a:spcBef>
                <a:spcPct val="0"/>
              </a:spcBef>
              <a:spcAft>
                <a:spcPct val="0"/>
              </a:spcAft>
              <a:defRPr sz="1600">
                <a:solidFill>
                  <a:schemeClr val="tx1"/>
                </a:solidFill>
                <a:latin typeface="Arial" charset="0"/>
                <a:cs typeface="Arial Unicode MS" charset="0"/>
              </a:defRPr>
            </a:lvl6pPr>
            <a:lvl7pPr marL="2971800" indent="-228600" algn="ctr" eaLnBrk="0" fontAlgn="base" hangingPunct="0">
              <a:spcBef>
                <a:spcPct val="0"/>
              </a:spcBef>
              <a:spcAft>
                <a:spcPct val="0"/>
              </a:spcAft>
              <a:defRPr sz="1600">
                <a:solidFill>
                  <a:schemeClr val="tx1"/>
                </a:solidFill>
                <a:latin typeface="Arial" charset="0"/>
                <a:cs typeface="Arial Unicode MS" charset="0"/>
              </a:defRPr>
            </a:lvl7pPr>
            <a:lvl8pPr marL="3429000" indent="-228600" algn="ctr" eaLnBrk="0" fontAlgn="base" hangingPunct="0">
              <a:spcBef>
                <a:spcPct val="0"/>
              </a:spcBef>
              <a:spcAft>
                <a:spcPct val="0"/>
              </a:spcAft>
              <a:defRPr sz="1600">
                <a:solidFill>
                  <a:schemeClr val="tx1"/>
                </a:solidFill>
                <a:latin typeface="Arial" charset="0"/>
                <a:cs typeface="Arial Unicode MS" charset="0"/>
              </a:defRPr>
            </a:lvl8pPr>
            <a:lvl9pPr marL="3886200" indent="-228600" algn="ctr" eaLnBrk="0" fontAlgn="base" hangingPunct="0">
              <a:spcBef>
                <a:spcPct val="0"/>
              </a:spcBef>
              <a:spcAft>
                <a:spcPct val="0"/>
              </a:spcAft>
              <a:defRPr sz="1600">
                <a:solidFill>
                  <a:schemeClr val="tx1"/>
                </a:solidFill>
                <a:latin typeface="Arial" charset="0"/>
                <a:cs typeface="Arial Unicode MS" charset="0"/>
              </a:defRPr>
            </a:lvl9pP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en-US" b="0" i="0" u="none" strike="noStrike" kern="0" cap="none" spc="0" normalizeH="0" baseline="0" noProof="0" dirty="0" smtClean="0">
                <a:ln>
                  <a:noFill/>
                </a:ln>
                <a:solidFill>
                  <a:srgbClr val="FFFFFF"/>
                </a:solidFill>
                <a:effectLst/>
                <a:uLnTx/>
                <a:uFillTx/>
                <a:latin typeface="Arial" charset="0"/>
                <a:cs typeface="Arial Unicode MS" charset="0"/>
              </a:rPr>
              <a:t>Spring </a:t>
            </a:r>
          </a:p>
          <a:p>
            <a:pPr marL="0" marR="0" lvl="0" indent="0" algn="ctr" defTabSz="914400" eaLnBrk="1" fontAlgn="auto" latinLnBrk="0" hangingPunct="1">
              <a:lnSpc>
                <a:spcPct val="85000"/>
              </a:lnSpc>
              <a:spcBef>
                <a:spcPts val="0"/>
              </a:spcBef>
              <a:spcAft>
                <a:spcPts val="0"/>
              </a:spcAft>
              <a:buClrTx/>
              <a:buSzTx/>
              <a:buFontTx/>
              <a:buNone/>
              <a:tabLst/>
              <a:defRPr/>
            </a:pPr>
            <a:r>
              <a:rPr kumimoji="0" lang="en-US" b="0" i="0" u="none" strike="noStrike" kern="0" cap="none" spc="0" normalizeH="0" baseline="0" noProof="0" dirty="0" smtClean="0">
                <a:ln>
                  <a:noFill/>
                </a:ln>
                <a:solidFill>
                  <a:srgbClr val="FFFFFF"/>
                </a:solidFill>
                <a:effectLst/>
                <a:uLnTx/>
                <a:uFillTx/>
                <a:latin typeface="Arial" charset="0"/>
                <a:cs typeface="Arial Unicode MS" charset="0"/>
              </a:rPr>
              <a:t>Cloud</a:t>
            </a:r>
          </a:p>
          <a:p>
            <a:pPr marL="0" marR="0" lvl="0" indent="0" algn="ctr" defTabSz="914400" eaLnBrk="1" fontAlgn="auto" latinLnBrk="0" hangingPunct="1">
              <a:lnSpc>
                <a:spcPct val="85000"/>
              </a:lnSpc>
              <a:spcBef>
                <a:spcPts val="0"/>
              </a:spcBef>
              <a:spcAft>
                <a:spcPts val="0"/>
              </a:spcAft>
              <a:buClrTx/>
              <a:buSzTx/>
              <a:buFontTx/>
              <a:buNone/>
              <a:tabLst/>
              <a:defRPr/>
            </a:pPr>
            <a:r>
              <a:rPr lang="en-US" dirty="0" smtClean="0">
                <a:solidFill>
                  <a:srgbClr val="FFFFFF"/>
                </a:solidFill>
                <a:uFillTx/>
              </a:rPr>
              <a:t>Services</a:t>
            </a:r>
            <a:endParaRPr kumimoji="0" lang="en-US" b="0" i="0" u="none" strike="noStrike" kern="0" cap="none" spc="0" normalizeH="0" baseline="0" noProof="0" dirty="0" smtClean="0">
              <a:ln>
                <a:noFill/>
              </a:ln>
              <a:solidFill>
                <a:srgbClr val="FFFFFF"/>
              </a:solidFill>
              <a:effectLst/>
              <a:uLnTx/>
              <a:uFillTx/>
              <a:latin typeface="Arial" charset="0"/>
              <a:cs typeface="Arial Unicode MS" charset="0"/>
            </a:endParaRPr>
          </a:p>
        </p:txBody>
      </p:sp>
      <p:sp>
        <p:nvSpPr>
          <p:cNvPr id="8" name="Freeform 62"/>
          <p:cNvSpPr>
            <a:spLocks/>
          </p:cNvSpPr>
          <p:nvPr/>
        </p:nvSpPr>
        <p:spPr bwMode="gray">
          <a:xfrm flipH="1">
            <a:off x="2776885" y="2492830"/>
            <a:ext cx="2186742" cy="2186742"/>
          </a:xfrm>
          <a:custGeom>
            <a:avLst/>
            <a:gdLst>
              <a:gd name="T0" fmla="*/ 0 w 75"/>
              <a:gd name="T1" fmla="*/ 2147483647 h 75"/>
              <a:gd name="T2" fmla="*/ 0 w 75"/>
              <a:gd name="T3" fmla="*/ 0 h 75"/>
              <a:gd name="T4" fmla="*/ 2147483647 w 75"/>
              <a:gd name="T5" fmla="*/ 0 h 75"/>
              <a:gd name="T6" fmla="*/ 2147483647 w 75"/>
              <a:gd name="T7" fmla="*/ 2147483647 h 75"/>
              <a:gd name="T8" fmla="*/ 2147483647 w 75"/>
              <a:gd name="T9" fmla="*/ 2147483647 h 75"/>
              <a:gd name="T10" fmla="*/ 0 w 75"/>
              <a:gd name="T11" fmla="*/ 2147483647 h 75"/>
              <a:gd name="T12" fmla="*/ 0 60000 65536"/>
              <a:gd name="T13" fmla="*/ 0 60000 65536"/>
              <a:gd name="T14" fmla="*/ 0 60000 65536"/>
              <a:gd name="T15" fmla="*/ 0 60000 65536"/>
              <a:gd name="T16" fmla="*/ 0 60000 65536"/>
              <a:gd name="T17" fmla="*/ 0 60000 65536"/>
              <a:gd name="T18" fmla="*/ 0 w 75"/>
              <a:gd name="T19" fmla="*/ 0 h 75"/>
              <a:gd name="T20" fmla="*/ 75 w 75"/>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75" h="75">
                <a:moveTo>
                  <a:pt x="0" y="38"/>
                </a:moveTo>
                <a:cubicBezTo>
                  <a:pt x="0" y="28"/>
                  <a:pt x="0" y="0"/>
                  <a:pt x="0" y="0"/>
                </a:cubicBezTo>
                <a:cubicBezTo>
                  <a:pt x="0" y="0"/>
                  <a:pt x="27" y="0"/>
                  <a:pt x="38" y="0"/>
                </a:cubicBezTo>
                <a:cubicBezTo>
                  <a:pt x="58" y="0"/>
                  <a:pt x="75" y="17"/>
                  <a:pt x="75" y="38"/>
                </a:cubicBezTo>
                <a:cubicBezTo>
                  <a:pt x="75" y="59"/>
                  <a:pt x="58" y="75"/>
                  <a:pt x="38" y="75"/>
                </a:cubicBezTo>
                <a:cubicBezTo>
                  <a:pt x="17" y="75"/>
                  <a:pt x="0" y="59"/>
                  <a:pt x="0" y="38"/>
                </a:cubicBezTo>
                <a:close/>
              </a:path>
            </a:pathLst>
          </a:custGeom>
          <a:solidFill>
            <a:srgbClr val="008881">
              <a:alpha val="70000"/>
            </a:srgbClr>
          </a:solidFill>
          <a:ln w="19050">
            <a:solidFill>
              <a:srgbClr val="FFFF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 name="Freeform 63"/>
          <p:cNvSpPr>
            <a:spLocks/>
          </p:cNvSpPr>
          <p:nvPr/>
        </p:nvSpPr>
        <p:spPr bwMode="gray">
          <a:xfrm flipV="1">
            <a:off x="3993663" y="1207150"/>
            <a:ext cx="2186742" cy="2186742"/>
          </a:xfrm>
          <a:custGeom>
            <a:avLst/>
            <a:gdLst>
              <a:gd name="T0" fmla="*/ 0 w 75"/>
              <a:gd name="T1" fmla="*/ 2147483647 h 75"/>
              <a:gd name="T2" fmla="*/ 0 w 75"/>
              <a:gd name="T3" fmla="*/ 0 h 75"/>
              <a:gd name="T4" fmla="*/ 2147483647 w 75"/>
              <a:gd name="T5" fmla="*/ 0 h 75"/>
              <a:gd name="T6" fmla="*/ 2147483647 w 75"/>
              <a:gd name="T7" fmla="*/ 2147483647 h 75"/>
              <a:gd name="T8" fmla="*/ 2147483647 w 75"/>
              <a:gd name="T9" fmla="*/ 2147483647 h 75"/>
              <a:gd name="T10" fmla="*/ 0 w 75"/>
              <a:gd name="T11" fmla="*/ 2147483647 h 75"/>
              <a:gd name="T12" fmla="*/ 0 60000 65536"/>
              <a:gd name="T13" fmla="*/ 0 60000 65536"/>
              <a:gd name="T14" fmla="*/ 0 60000 65536"/>
              <a:gd name="T15" fmla="*/ 0 60000 65536"/>
              <a:gd name="T16" fmla="*/ 0 60000 65536"/>
              <a:gd name="T17" fmla="*/ 0 60000 65536"/>
              <a:gd name="T18" fmla="*/ 0 w 75"/>
              <a:gd name="T19" fmla="*/ 0 h 75"/>
              <a:gd name="T20" fmla="*/ 75 w 75"/>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75" h="75">
                <a:moveTo>
                  <a:pt x="0" y="38"/>
                </a:moveTo>
                <a:cubicBezTo>
                  <a:pt x="0" y="28"/>
                  <a:pt x="0" y="0"/>
                  <a:pt x="0" y="0"/>
                </a:cubicBezTo>
                <a:cubicBezTo>
                  <a:pt x="0" y="0"/>
                  <a:pt x="27" y="0"/>
                  <a:pt x="38" y="0"/>
                </a:cubicBezTo>
                <a:cubicBezTo>
                  <a:pt x="58" y="0"/>
                  <a:pt x="75" y="17"/>
                  <a:pt x="75" y="38"/>
                </a:cubicBezTo>
                <a:cubicBezTo>
                  <a:pt x="75" y="59"/>
                  <a:pt x="58" y="75"/>
                  <a:pt x="38" y="75"/>
                </a:cubicBezTo>
                <a:cubicBezTo>
                  <a:pt x="17" y="75"/>
                  <a:pt x="0" y="59"/>
                  <a:pt x="0" y="38"/>
                </a:cubicBezTo>
                <a:close/>
              </a:path>
            </a:pathLst>
          </a:custGeom>
          <a:solidFill>
            <a:srgbClr val="008881">
              <a:alpha val="70000"/>
            </a:srgbClr>
          </a:solidFill>
          <a:ln w="19050">
            <a:solidFill>
              <a:srgbClr val="FFFF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 name="Freeform 64"/>
          <p:cNvSpPr>
            <a:spLocks/>
          </p:cNvSpPr>
          <p:nvPr/>
        </p:nvSpPr>
        <p:spPr bwMode="gray">
          <a:xfrm flipH="1" flipV="1">
            <a:off x="2763237" y="1207150"/>
            <a:ext cx="2186742" cy="2186742"/>
          </a:xfrm>
          <a:custGeom>
            <a:avLst/>
            <a:gdLst>
              <a:gd name="T0" fmla="*/ 0 w 75"/>
              <a:gd name="T1" fmla="*/ 2147483647 h 75"/>
              <a:gd name="T2" fmla="*/ 0 w 75"/>
              <a:gd name="T3" fmla="*/ 0 h 75"/>
              <a:gd name="T4" fmla="*/ 2147483647 w 75"/>
              <a:gd name="T5" fmla="*/ 0 h 75"/>
              <a:gd name="T6" fmla="*/ 2147483647 w 75"/>
              <a:gd name="T7" fmla="*/ 2147483647 h 75"/>
              <a:gd name="T8" fmla="*/ 2147483647 w 75"/>
              <a:gd name="T9" fmla="*/ 2147483647 h 75"/>
              <a:gd name="T10" fmla="*/ 0 w 75"/>
              <a:gd name="T11" fmla="*/ 2147483647 h 75"/>
              <a:gd name="T12" fmla="*/ 0 60000 65536"/>
              <a:gd name="T13" fmla="*/ 0 60000 65536"/>
              <a:gd name="T14" fmla="*/ 0 60000 65536"/>
              <a:gd name="T15" fmla="*/ 0 60000 65536"/>
              <a:gd name="T16" fmla="*/ 0 60000 65536"/>
              <a:gd name="T17" fmla="*/ 0 60000 65536"/>
              <a:gd name="T18" fmla="*/ 0 w 75"/>
              <a:gd name="T19" fmla="*/ 0 h 75"/>
              <a:gd name="T20" fmla="*/ 75 w 75"/>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75" h="75">
                <a:moveTo>
                  <a:pt x="0" y="38"/>
                </a:moveTo>
                <a:cubicBezTo>
                  <a:pt x="0" y="28"/>
                  <a:pt x="0" y="0"/>
                  <a:pt x="0" y="0"/>
                </a:cubicBezTo>
                <a:cubicBezTo>
                  <a:pt x="0" y="0"/>
                  <a:pt x="27" y="0"/>
                  <a:pt x="38" y="0"/>
                </a:cubicBezTo>
                <a:cubicBezTo>
                  <a:pt x="58" y="0"/>
                  <a:pt x="75" y="17"/>
                  <a:pt x="75" y="38"/>
                </a:cubicBezTo>
                <a:cubicBezTo>
                  <a:pt x="75" y="59"/>
                  <a:pt x="58" y="75"/>
                  <a:pt x="38" y="75"/>
                </a:cubicBezTo>
                <a:cubicBezTo>
                  <a:pt x="17" y="75"/>
                  <a:pt x="0" y="59"/>
                  <a:pt x="0" y="38"/>
                </a:cubicBezTo>
                <a:close/>
              </a:path>
            </a:pathLst>
          </a:custGeom>
          <a:solidFill>
            <a:srgbClr val="008881">
              <a:alpha val="70000"/>
            </a:srgbClr>
          </a:solidFill>
          <a:ln w="19050">
            <a:solidFill>
              <a:srgbClr val="FFFF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12" name="Group 69"/>
          <p:cNvGrpSpPr>
            <a:grpSpLocks/>
          </p:cNvGrpSpPr>
          <p:nvPr/>
        </p:nvGrpSpPr>
        <p:grpSpPr bwMode="auto">
          <a:xfrm>
            <a:off x="2771174" y="1207151"/>
            <a:ext cx="3409145" cy="3473351"/>
            <a:chOff x="-199" y="1185"/>
            <a:chExt cx="2761" cy="2813"/>
          </a:xfrm>
        </p:grpSpPr>
        <p:sp>
          <p:nvSpPr>
            <p:cNvPr id="13" name="Freeform 65"/>
            <p:cNvSpPr>
              <a:spLocks/>
            </p:cNvSpPr>
            <p:nvPr/>
          </p:nvSpPr>
          <p:spPr bwMode="gray">
            <a:xfrm>
              <a:off x="791" y="2227"/>
              <a:ext cx="1771" cy="1771"/>
            </a:xfrm>
            <a:custGeom>
              <a:avLst/>
              <a:gdLst>
                <a:gd name="T0" fmla="*/ 0 w 75"/>
                <a:gd name="T1" fmla="*/ 21181 h 75"/>
                <a:gd name="T2" fmla="*/ 0 w 75"/>
                <a:gd name="T3" fmla="*/ 0 h 75"/>
                <a:gd name="T4" fmla="*/ 21181 w 75"/>
                <a:gd name="T5" fmla="*/ 0 h 75"/>
                <a:gd name="T6" fmla="*/ 41819 w 75"/>
                <a:gd name="T7" fmla="*/ 21181 h 75"/>
                <a:gd name="T8" fmla="*/ 21181 w 75"/>
                <a:gd name="T9" fmla="*/ 41819 h 75"/>
                <a:gd name="T10" fmla="*/ 0 w 75"/>
                <a:gd name="T11" fmla="*/ 21181 h 75"/>
                <a:gd name="T12" fmla="*/ 0 60000 65536"/>
                <a:gd name="T13" fmla="*/ 0 60000 65536"/>
                <a:gd name="T14" fmla="*/ 0 60000 65536"/>
                <a:gd name="T15" fmla="*/ 0 60000 65536"/>
                <a:gd name="T16" fmla="*/ 0 60000 65536"/>
                <a:gd name="T17" fmla="*/ 0 60000 65536"/>
                <a:gd name="T18" fmla="*/ 0 w 75"/>
                <a:gd name="T19" fmla="*/ 0 h 75"/>
                <a:gd name="T20" fmla="*/ 75 w 75"/>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75" h="75">
                  <a:moveTo>
                    <a:pt x="0" y="38"/>
                  </a:moveTo>
                  <a:cubicBezTo>
                    <a:pt x="0" y="28"/>
                    <a:pt x="0" y="0"/>
                    <a:pt x="0" y="0"/>
                  </a:cubicBezTo>
                  <a:cubicBezTo>
                    <a:pt x="0" y="0"/>
                    <a:pt x="27" y="0"/>
                    <a:pt x="38" y="0"/>
                  </a:cubicBezTo>
                  <a:cubicBezTo>
                    <a:pt x="58" y="0"/>
                    <a:pt x="75" y="17"/>
                    <a:pt x="75" y="38"/>
                  </a:cubicBezTo>
                  <a:cubicBezTo>
                    <a:pt x="75" y="59"/>
                    <a:pt x="58" y="75"/>
                    <a:pt x="38" y="75"/>
                  </a:cubicBezTo>
                  <a:cubicBezTo>
                    <a:pt x="17" y="75"/>
                    <a:pt x="0" y="59"/>
                    <a:pt x="0" y="38"/>
                  </a:cubicBezTo>
                  <a:close/>
                </a:path>
              </a:pathLst>
            </a:custGeom>
            <a:noFill/>
            <a:ln w="1905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4" name="Freeform 66"/>
            <p:cNvSpPr>
              <a:spLocks/>
            </p:cNvSpPr>
            <p:nvPr/>
          </p:nvSpPr>
          <p:spPr bwMode="gray">
            <a:xfrm flipH="1">
              <a:off x="-199" y="2227"/>
              <a:ext cx="1771" cy="1771"/>
            </a:xfrm>
            <a:custGeom>
              <a:avLst/>
              <a:gdLst>
                <a:gd name="T0" fmla="*/ 0 w 75"/>
                <a:gd name="T1" fmla="*/ 21181 h 75"/>
                <a:gd name="T2" fmla="*/ 0 w 75"/>
                <a:gd name="T3" fmla="*/ 0 h 75"/>
                <a:gd name="T4" fmla="*/ 21181 w 75"/>
                <a:gd name="T5" fmla="*/ 0 h 75"/>
                <a:gd name="T6" fmla="*/ 41819 w 75"/>
                <a:gd name="T7" fmla="*/ 21181 h 75"/>
                <a:gd name="T8" fmla="*/ 21181 w 75"/>
                <a:gd name="T9" fmla="*/ 41819 h 75"/>
                <a:gd name="T10" fmla="*/ 0 w 75"/>
                <a:gd name="T11" fmla="*/ 21181 h 75"/>
                <a:gd name="T12" fmla="*/ 0 60000 65536"/>
                <a:gd name="T13" fmla="*/ 0 60000 65536"/>
                <a:gd name="T14" fmla="*/ 0 60000 65536"/>
                <a:gd name="T15" fmla="*/ 0 60000 65536"/>
                <a:gd name="T16" fmla="*/ 0 60000 65536"/>
                <a:gd name="T17" fmla="*/ 0 60000 65536"/>
                <a:gd name="T18" fmla="*/ 0 w 75"/>
                <a:gd name="T19" fmla="*/ 0 h 75"/>
                <a:gd name="T20" fmla="*/ 75 w 75"/>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75" h="75">
                  <a:moveTo>
                    <a:pt x="0" y="38"/>
                  </a:moveTo>
                  <a:cubicBezTo>
                    <a:pt x="0" y="28"/>
                    <a:pt x="0" y="0"/>
                    <a:pt x="0" y="0"/>
                  </a:cubicBezTo>
                  <a:cubicBezTo>
                    <a:pt x="0" y="0"/>
                    <a:pt x="27" y="0"/>
                    <a:pt x="38" y="0"/>
                  </a:cubicBezTo>
                  <a:cubicBezTo>
                    <a:pt x="58" y="0"/>
                    <a:pt x="75" y="17"/>
                    <a:pt x="75" y="38"/>
                  </a:cubicBezTo>
                  <a:cubicBezTo>
                    <a:pt x="75" y="59"/>
                    <a:pt x="58" y="75"/>
                    <a:pt x="38" y="75"/>
                  </a:cubicBezTo>
                  <a:cubicBezTo>
                    <a:pt x="17" y="75"/>
                    <a:pt x="0" y="59"/>
                    <a:pt x="0" y="38"/>
                  </a:cubicBezTo>
                  <a:close/>
                </a:path>
              </a:pathLst>
            </a:custGeom>
            <a:noFill/>
            <a:ln w="1905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5" name="Freeform 67"/>
            <p:cNvSpPr>
              <a:spLocks/>
            </p:cNvSpPr>
            <p:nvPr/>
          </p:nvSpPr>
          <p:spPr bwMode="gray">
            <a:xfrm flipV="1">
              <a:off x="791" y="1185"/>
              <a:ext cx="1771" cy="1771"/>
            </a:xfrm>
            <a:custGeom>
              <a:avLst/>
              <a:gdLst>
                <a:gd name="T0" fmla="*/ 0 w 75"/>
                <a:gd name="T1" fmla="*/ 21181 h 75"/>
                <a:gd name="T2" fmla="*/ 0 w 75"/>
                <a:gd name="T3" fmla="*/ 0 h 75"/>
                <a:gd name="T4" fmla="*/ 21181 w 75"/>
                <a:gd name="T5" fmla="*/ 0 h 75"/>
                <a:gd name="T6" fmla="*/ 41819 w 75"/>
                <a:gd name="T7" fmla="*/ 21181 h 75"/>
                <a:gd name="T8" fmla="*/ 21181 w 75"/>
                <a:gd name="T9" fmla="*/ 41819 h 75"/>
                <a:gd name="T10" fmla="*/ 0 w 75"/>
                <a:gd name="T11" fmla="*/ 21181 h 75"/>
                <a:gd name="T12" fmla="*/ 0 60000 65536"/>
                <a:gd name="T13" fmla="*/ 0 60000 65536"/>
                <a:gd name="T14" fmla="*/ 0 60000 65536"/>
                <a:gd name="T15" fmla="*/ 0 60000 65536"/>
                <a:gd name="T16" fmla="*/ 0 60000 65536"/>
                <a:gd name="T17" fmla="*/ 0 60000 65536"/>
                <a:gd name="T18" fmla="*/ 0 w 75"/>
                <a:gd name="T19" fmla="*/ 0 h 75"/>
                <a:gd name="T20" fmla="*/ 75 w 75"/>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75" h="75">
                  <a:moveTo>
                    <a:pt x="0" y="38"/>
                  </a:moveTo>
                  <a:cubicBezTo>
                    <a:pt x="0" y="28"/>
                    <a:pt x="0" y="0"/>
                    <a:pt x="0" y="0"/>
                  </a:cubicBezTo>
                  <a:cubicBezTo>
                    <a:pt x="0" y="0"/>
                    <a:pt x="27" y="0"/>
                    <a:pt x="38" y="0"/>
                  </a:cubicBezTo>
                  <a:cubicBezTo>
                    <a:pt x="58" y="0"/>
                    <a:pt x="75" y="17"/>
                    <a:pt x="75" y="38"/>
                  </a:cubicBezTo>
                  <a:cubicBezTo>
                    <a:pt x="75" y="59"/>
                    <a:pt x="58" y="75"/>
                    <a:pt x="38" y="75"/>
                  </a:cubicBezTo>
                  <a:cubicBezTo>
                    <a:pt x="17" y="75"/>
                    <a:pt x="0" y="59"/>
                    <a:pt x="0" y="38"/>
                  </a:cubicBezTo>
                  <a:close/>
                </a:path>
              </a:pathLst>
            </a:custGeom>
            <a:noFill/>
            <a:ln w="1905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6" name="Freeform 68"/>
            <p:cNvSpPr>
              <a:spLocks/>
            </p:cNvSpPr>
            <p:nvPr/>
          </p:nvSpPr>
          <p:spPr bwMode="gray">
            <a:xfrm flipH="1" flipV="1">
              <a:off x="-199" y="1185"/>
              <a:ext cx="1771" cy="1771"/>
            </a:xfrm>
            <a:custGeom>
              <a:avLst/>
              <a:gdLst>
                <a:gd name="T0" fmla="*/ 0 w 75"/>
                <a:gd name="T1" fmla="*/ 21181 h 75"/>
                <a:gd name="T2" fmla="*/ 0 w 75"/>
                <a:gd name="T3" fmla="*/ 0 h 75"/>
                <a:gd name="T4" fmla="*/ 21181 w 75"/>
                <a:gd name="T5" fmla="*/ 0 h 75"/>
                <a:gd name="T6" fmla="*/ 41819 w 75"/>
                <a:gd name="T7" fmla="*/ 21181 h 75"/>
                <a:gd name="T8" fmla="*/ 21181 w 75"/>
                <a:gd name="T9" fmla="*/ 41819 h 75"/>
                <a:gd name="T10" fmla="*/ 0 w 75"/>
                <a:gd name="T11" fmla="*/ 21181 h 75"/>
                <a:gd name="T12" fmla="*/ 0 60000 65536"/>
                <a:gd name="T13" fmla="*/ 0 60000 65536"/>
                <a:gd name="T14" fmla="*/ 0 60000 65536"/>
                <a:gd name="T15" fmla="*/ 0 60000 65536"/>
                <a:gd name="T16" fmla="*/ 0 60000 65536"/>
                <a:gd name="T17" fmla="*/ 0 60000 65536"/>
                <a:gd name="T18" fmla="*/ 0 w 75"/>
                <a:gd name="T19" fmla="*/ 0 h 75"/>
                <a:gd name="T20" fmla="*/ 75 w 75"/>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75" h="75">
                  <a:moveTo>
                    <a:pt x="0" y="38"/>
                  </a:moveTo>
                  <a:cubicBezTo>
                    <a:pt x="0" y="28"/>
                    <a:pt x="0" y="0"/>
                    <a:pt x="0" y="0"/>
                  </a:cubicBezTo>
                  <a:cubicBezTo>
                    <a:pt x="0" y="0"/>
                    <a:pt x="27" y="0"/>
                    <a:pt x="38" y="0"/>
                  </a:cubicBezTo>
                  <a:cubicBezTo>
                    <a:pt x="58" y="0"/>
                    <a:pt x="75" y="17"/>
                    <a:pt x="75" y="38"/>
                  </a:cubicBezTo>
                  <a:cubicBezTo>
                    <a:pt x="75" y="59"/>
                    <a:pt x="58" y="75"/>
                    <a:pt x="38" y="75"/>
                  </a:cubicBezTo>
                  <a:cubicBezTo>
                    <a:pt x="17" y="75"/>
                    <a:pt x="0" y="59"/>
                    <a:pt x="0" y="38"/>
                  </a:cubicBezTo>
                  <a:close/>
                </a:path>
              </a:pathLst>
            </a:custGeom>
            <a:noFill/>
            <a:ln w="1905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sp>
        <p:nvSpPr>
          <p:cNvPr id="17" name="Text Box 29"/>
          <p:cNvSpPr txBox="1">
            <a:spLocks noChangeArrowheads="1"/>
          </p:cNvSpPr>
          <p:nvPr/>
        </p:nvSpPr>
        <p:spPr bwMode="gray">
          <a:xfrm>
            <a:off x="2970538" y="1770733"/>
            <a:ext cx="1243393" cy="51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1">
            <a:spAutoFit/>
          </a:bodyPr>
          <a:lstStyle>
            <a:lvl1pPr eaLnBrk="0" hangingPunct="0">
              <a:defRPr sz="1600">
                <a:solidFill>
                  <a:schemeClr val="tx1"/>
                </a:solidFill>
                <a:latin typeface="Arial" charset="0"/>
                <a:cs typeface="Arial Unicode MS" charset="0"/>
              </a:defRPr>
            </a:lvl1pPr>
            <a:lvl2pPr marL="742950" indent="-285750" eaLnBrk="0" hangingPunct="0">
              <a:defRPr sz="1600">
                <a:solidFill>
                  <a:schemeClr val="tx1"/>
                </a:solidFill>
                <a:latin typeface="Arial" charset="0"/>
                <a:cs typeface="Arial Unicode MS" charset="0"/>
              </a:defRPr>
            </a:lvl2pPr>
            <a:lvl3pPr marL="1143000" indent="-228600" eaLnBrk="0" hangingPunct="0">
              <a:defRPr sz="1600">
                <a:solidFill>
                  <a:schemeClr val="tx1"/>
                </a:solidFill>
                <a:latin typeface="Arial" charset="0"/>
                <a:cs typeface="Arial Unicode MS" charset="0"/>
              </a:defRPr>
            </a:lvl3pPr>
            <a:lvl4pPr marL="1600200" indent="-228600" eaLnBrk="0" hangingPunct="0">
              <a:defRPr sz="1600">
                <a:solidFill>
                  <a:schemeClr val="tx1"/>
                </a:solidFill>
                <a:latin typeface="Arial" charset="0"/>
                <a:cs typeface="Arial Unicode MS" charset="0"/>
              </a:defRPr>
            </a:lvl4pPr>
            <a:lvl5pPr marL="2057400" indent="-228600" eaLnBrk="0" hangingPunct="0">
              <a:defRPr sz="1600">
                <a:solidFill>
                  <a:schemeClr val="tx1"/>
                </a:solidFill>
                <a:latin typeface="Arial" charset="0"/>
                <a:cs typeface="Arial Unicode MS" charset="0"/>
              </a:defRPr>
            </a:lvl5pPr>
            <a:lvl6pPr marL="2514600" indent="-228600" algn="ctr" eaLnBrk="0" fontAlgn="base" hangingPunct="0">
              <a:spcBef>
                <a:spcPct val="0"/>
              </a:spcBef>
              <a:spcAft>
                <a:spcPct val="0"/>
              </a:spcAft>
              <a:defRPr sz="1600">
                <a:solidFill>
                  <a:schemeClr val="tx1"/>
                </a:solidFill>
                <a:latin typeface="Arial" charset="0"/>
                <a:cs typeface="Arial Unicode MS" charset="0"/>
              </a:defRPr>
            </a:lvl6pPr>
            <a:lvl7pPr marL="2971800" indent="-228600" algn="ctr" eaLnBrk="0" fontAlgn="base" hangingPunct="0">
              <a:spcBef>
                <a:spcPct val="0"/>
              </a:spcBef>
              <a:spcAft>
                <a:spcPct val="0"/>
              </a:spcAft>
              <a:defRPr sz="1600">
                <a:solidFill>
                  <a:schemeClr val="tx1"/>
                </a:solidFill>
                <a:latin typeface="Arial" charset="0"/>
                <a:cs typeface="Arial Unicode MS" charset="0"/>
              </a:defRPr>
            </a:lvl7pPr>
            <a:lvl8pPr marL="3429000" indent="-228600" algn="ctr" eaLnBrk="0" fontAlgn="base" hangingPunct="0">
              <a:spcBef>
                <a:spcPct val="0"/>
              </a:spcBef>
              <a:spcAft>
                <a:spcPct val="0"/>
              </a:spcAft>
              <a:defRPr sz="1600">
                <a:solidFill>
                  <a:schemeClr val="tx1"/>
                </a:solidFill>
                <a:latin typeface="Arial" charset="0"/>
                <a:cs typeface="Arial Unicode MS" charset="0"/>
              </a:defRPr>
            </a:lvl8pPr>
            <a:lvl9pPr marL="3886200" indent="-228600" algn="ctr" eaLnBrk="0" fontAlgn="base" hangingPunct="0">
              <a:spcBef>
                <a:spcPct val="0"/>
              </a:spcBef>
              <a:spcAft>
                <a:spcPct val="0"/>
              </a:spcAft>
              <a:defRPr sz="1600">
                <a:solidFill>
                  <a:schemeClr val="tx1"/>
                </a:solidFill>
                <a:latin typeface="Arial" charset="0"/>
                <a:cs typeface="Arial Unicode MS" charset="0"/>
              </a:defRPr>
            </a:lvl9pP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en-US" b="0" i="0" u="none" strike="noStrike" kern="0" cap="none" spc="0" normalizeH="0" baseline="0" noProof="0" dirty="0" smtClean="0">
                <a:ln>
                  <a:noFill/>
                </a:ln>
                <a:solidFill>
                  <a:srgbClr val="FFFFFF"/>
                </a:solidFill>
                <a:effectLst/>
                <a:uLnTx/>
                <a:uFillTx/>
                <a:latin typeface="Arial" charset="0"/>
                <a:cs typeface="Arial Unicode MS" charset="0"/>
              </a:rPr>
              <a:t>BDS</a:t>
            </a:r>
          </a:p>
          <a:p>
            <a:pPr marL="0" marR="0" lvl="0" indent="0" algn="ctr" defTabSz="914400" eaLnBrk="1" fontAlgn="auto" latinLnBrk="0" hangingPunct="1">
              <a:lnSpc>
                <a:spcPct val="85000"/>
              </a:lnSpc>
              <a:spcBef>
                <a:spcPts val="0"/>
              </a:spcBef>
              <a:spcAft>
                <a:spcPts val="0"/>
              </a:spcAft>
              <a:buClrTx/>
              <a:buSzTx/>
              <a:buFontTx/>
              <a:buNone/>
              <a:tabLst/>
              <a:defRPr/>
            </a:pPr>
            <a:r>
              <a:rPr lang="en-US" kern="0" dirty="0" smtClean="0">
                <a:solidFill>
                  <a:srgbClr val="FFFFFF"/>
                </a:solidFill>
              </a:rPr>
              <a:t>Services</a:t>
            </a:r>
            <a:endParaRPr kumimoji="0" lang="en-US" b="0" i="0" u="none" strike="noStrike" kern="0" cap="none" spc="0" normalizeH="0" baseline="0" noProof="0" dirty="0" smtClean="0">
              <a:ln>
                <a:noFill/>
              </a:ln>
              <a:solidFill>
                <a:srgbClr val="FFFFFF"/>
              </a:solidFill>
              <a:effectLst/>
              <a:uLnTx/>
              <a:uFillTx/>
              <a:latin typeface="Arial" charset="0"/>
              <a:cs typeface="Arial Unicode MS" charset="0"/>
            </a:endParaRPr>
          </a:p>
        </p:txBody>
      </p:sp>
      <p:sp>
        <p:nvSpPr>
          <p:cNvPr id="18" name="Text Box 29"/>
          <p:cNvSpPr txBox="1">
            <a:spLocks noChangeArrowheads="1"/>
          </p:cNvSpPr>
          <p:nvPr/>
        </p:nvSpPr>
        <p:spPr bwMode="gray">
          <a:xfrm>
            <a:off x="4916972" y="1820116"/>
            <a:ext cx="1243393"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1">
            <a:spAutoFit/>
          </a:bodyPr>
          <a:lstStyle>
            <a:lvl1pPr eaLnBrk="0" hangingPunct="0">
              <a:defRPr sz="1600">
                <a:solidFill>
                  <a:schemeClr val="tx1"/>
                </a:solidFill>
                <a:latin typeface="Arial" charset="0"/>
                <a:cs typeface="Arial Unicode MS" charset="0"/>
              </a:defRPr>
            </a:lvl1pPr>
            <a:lvl2pPr marL="742950" indent="-285750" eaLnBrk="0" hangingPunct="0">
              <a:defRPr sz="1600">
                <a:solidFill>
                  <a:schemeClr val="tx1"/>
                </a:solidFill>
                <a:latin typeface="Arial" charset="0"/>
                <a:cs typeface="Arial Unicode MS" charset="0"/>
              </a:defRPr>
            </a:lvl2pPr>
            <a:lvl3pPr marL="1143000" indent="-228600" eaLnBrk="0" hangingPunct="0">
              <a:defRPr sz="1600">
                <a:solidFill>
                  <a:schemeClr val="tx1"/>
                </a:solidFill>
                <a:latin typeface="Arial" charset="0"/>
                <a:cs typeface="Arial Unicode MS" charset="0"/>
              </a:defRPr>
            </a:lvl3pPr>
            <a:lvl4pPr marL="1600200" indent="-228600" eaLnBrk="0" hangingPunct="0">
              <a:defRPr sz="1600">
                <a:solidFill>
                  <a:schemeClr val="tx1"/>
                </a:solidFill>
                <a:latin typeface="Arial" charset="0"/>
                <a:cs typeface="Arial Unicode MS" charset="0"/>
              </a:defRPr>
            </a:lvl4pPr>
            <a:lvl5pPr marL="2057400" indent="-228600" eaLnBrk="0" hangingPunct="0">
              <a:defRPr sz="1600">
                <a:solidFill>
                  <a:schemeClr val="tx1"/>
                </a:solidFill>
                <a:latin typeface="Arial" charset="0"/>
                <a:cs typeface="Arial Unicode MS" charset="0"/>
              </a:defRPr>
            </a:lvl5pPr>
            <a:lvl6pPr marL="2514600" indent="-228600" algn="ctr" eaLnBrk="0" fontAlgn="base" hangingPunct="0">
              <a:spcBef>
                <a:spcPct val="0"/>
              </a:spcBef>
              <a:spcAft>
                <a:spcPct val="0"/>
              </a:spcAft>
              <a:defRPr sz="1600">
                <a:solidFill>
                  <a:schemeClr val="tx1"/>
                </a:solidFill>
                <a:latin typeface="Arial" charset="0"/>
                <a:cs typeface="Arial Unicode MS" charset="0"/>
              </a:defRPr>
            </a:lvl6pPr>
            <a:lvl7pPr marL="2971800" indent="-228600" algn="ctr" eaLnBrk="0" fontAlgn="base" hangingPunct="0">
              <a:spcBef>
                <a:spcPct val="0"/>
              </a:spcBef>
              <a:spcAft>
                <a:spcPct val="0"/>
              </a:spcAft>
              <a:defRPr sz="1600">
                <a:solidFill>
                  <a:schemeClr val="tx1"/>
                </a:solidFill>
                <a:latin typeface="Arial" charset="0"/>
                <a:cs typeface="Arial Unicode MS" charset="0"/>
              </a:defRPr>
            </a:lvl7pPr>
            <a:lvl8pPr marL="3429000" indent="-228600" algn="ctr" eaLnBrk="0" fontAlgn="base" hangingPunct="0">
              <a:spcBef>
                <a:spcPct val="0"/>
              </a:spcBef>
              <a:spcAft>
                <a:spcPct val="0"/>
              </a:spcAft>
              <a:defRPr sz="1600">
                <a:solidFill>
                  <a:schemeClr val="tx1"/>
                </a:solidFill>
                <a:latin typeface="Arial" charset="0"/>
                <a:cs typeface="Arial Unicode MS" charset="0"/>
              </a:defRPr>
            </a:lvl8pPr>
            <a:lvl9pPr marL="3886200" indent="-228600" algn="ctr" eaLnBrk="0" fontAlgn="base" hangingPunct="0">
              <a:spcBef>
                <a:spcPct val="0"/>
              </a:spcBef>
              <a:spcAft>
                <a:spcPct val="0"/>
              </a:spcAft>
              <a:defRPr sz="1600">
                <a:solidFill>
                  <a:schemeClr val="tx1"/>
                </a:solidFill>
                <a:latin typeface="Arial" charset="0"/>
                <a:cs typeface="Arial Unicode MS" charset="0"/>
              </a:defRPr>
            </a:lvl9pP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en-US" b="0" i="0" u="none" strike="noStrike" kern="0" cap="none" spc="0" normalizeH="0" baseline="0" noProof="0" dirty="0" smtClean="0">
                <a:ln>
                  <a:noFill/>
                </a:ln>
                <a:solidFill>
                  <a:srgbClr val="FFFFFF"/>
                </a:solidFill>
                <a:effectLst/>
                <a:uLnTx/>
                <a:uFillTx/>
                <a:latin typeface="Arial" charset="0"/>
                <a:cs typeface="Arial Unicode MS" charset="0"/>
              </a:rPr>
              <a:t>Pivotal</a:t>
            </a:r>
            <a:endParaRPr lang="en-US" dirty="0">
              <a:solidFill>
                <a:srgbClr val="FFFFFF"/>
              </a:solidFill>
              <a:uFillTx/>
            </a:endParaRPr>
          </a:p>
          <a:p>
            <a:pPr marL="0" marR="0" lvl="0" indent="0" algn="ctr" defTabSz="914400" eaLnBrk="1" fontAlgn="auto" latinLnBrk="0" hangingPunct="1">
              <a:lnSpc>
                <a:spcPct val="85000"/>
              </a:lnSpc>
              <a:spcBef>
                <a:spcPts val="0"/>
              </a:spcBef>
              <a:spcAft>
                <a:spcPts val="0"/>
              </a:spcAft>
              <a:buClrTx/>
              <a:buSzTx/>
              <a:buFontTx/>
              <a:buNone/>
              <a:tabLst/>
              <a:defRPr/>
            </a:pPr>
            <a:r>
              <a:rPr lang="en-US" dirty="0" smtClean="0">
                <a:solidFill>
                  <a:srgbClr val="FFFFFF"/>
                </a:solidFill>
                <a:uFillTx/>
              </a:rPr>
              <a:t>Labs</a:t>
            </a:r>
          </a:p>
          <a:p>
            <a:pPr marL="0" marR="0" lvl="0" indent="0" algn="ctr" defTabSz="914400" eaLnBrk="1" fontAlgn="auto" latinLnBrk="0" hangingPunct="1">
              <a:lnSpc>
                <a:spcPct val="85000"/>
              </a:lnSpc>
              <a:spcBef>
                <a:spcPts val="0"/>
              </a:spcBef>
              <a:spcAft>
                <a:spcPts val="0"/>
              </a:spcAft>
              <a:buClrTx/>
              <a:buSzTx/>
              <a:buFontTx/>
              <a:buNone/>
              <a:tabLst/>
              <a:defRPr/>
            </a:pPr>
            <a:endParaRPr kumimoji="0" lang="en-US" b="0" i="0" u="none" strike="noStrike" kern="0" cap="none" spc="0" normalizeH="0" baseline="0" noProof="0" dirty="0" smtClean="0">
              <a:ln>
                <a:noFill/>
              </a:ln>
              <a:solidFill>
                <a:srgbClr val="FFFFFF"/>
              </a:solidFill>
              <a:effectLst/>
              <a:uLnTx/>
              <a:uFillTx/>
              <a:latin typeface="Arial" charset="0"/>
              <a:cs typeface="Arial Unicode MS" charset="0"/>
            </a:endParaRPr>
          </a:p>
        </p:txBody>
      </p:sp>
      <p:sp>
        <p:nvSpPr>
          <p:cNvPr id="19" name="Text Box 29"/>
          <p:cNvSpPr txBox="1">
            <a:spLocks noChangeArrowheads="1"/>
          </p:cNvSpPr>
          <p:nvPr/>
        </p:nvSpPr>
        <p:spPr bwMode="gray">
          <a:xfrm>
            <a:off x="2970537" y="3565570"/>
            <a:ext cx="1243393"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1">
            <a:spAutoFit/>
          </a:bodyPr>
          <a:lstStyle>
            <a:lvl1pPr eaLnBrk="0" hangingPunct="0">
              <a:defRPr sz="1600">
                <a:solidFill>
                  <a:schemeClr val="tx1"/>
                </a:solidFill>
                <a:latin typeface="Arial" charset="0"/>
                <a:cs typeface="Arial Unicode MS" charset="0"/>
              </a:defRPr>
            </a:lvl1pPr>
            <a:lvl2pPr marL="742950" indent="-285750" eaLnBrk="0" hangingPunct="0">
              <a:defRPr sz="1600">
                <a:solidFill>
                  <a:schemeClr val="tx1"/>
                </a:solidFill>
                <a:latin typeface="Arial" charset="0"/>
                <a:cs typeface="Arial Unicode MS" charset="0"/>
              </a:defRPr>
            </a:lvl2pPr>
            <a:lvl3pPr marL="1143000" indent="-228600" eaLnBrk="0" hangingPunct="0">
              <a:defRPr sz="1600">
                <a:solidFill>
                  <a:schemeClr val="tx1"/>
                </a:solidFill>
                <a:latin typeface="Arial" charset="0"/>
                <a:cs typeface="Arial Unicode MS" charset="0"/>
              </a:defRPr>
            </a:lvl3pPr>
            <a:lvl4pPr marL="1600200" indent="-228600" eaLnBrk="0" hangingPunct="0">
              <a:defRPr sz="1600">
                <a:solidFill>
                  <a:schemeClr val="tx1"/>
                </a:solidFill>
                <a:latin typeface="Arial" charset="0"/>
                <a:cs typeface="Arial Unicode MS" charset="0"/>
              </a:defRPr>
            </a:lvl4pPr>
            <a:lvl5pPr marL="2057400" indent="-228600" eaLnBrk="0" hangingPunct="0">
              <a:defRPr sz="1600">
                <a:solidFill>
                  <a:schemeClr val="tx1"/>
                </a:solidFill>
                <a:latin typeface="Arial" charset="0"/>
                <a:cs typeface="Arial Unicode MS" charset="0"/>
              </a:defRPr>
            </a:lvl5pPr>
            <a:lvl6pPr marL="2514600" indent="-228600" algn="ctr" eaLnBrk="0" fontAlgn="base" hangingPunct="0">
              <a:spcBef>
                <a:spcPct val="0"/>
              </a:spcBef>
              <a:spcAft>
                <a:spcPct val="0"/>
              </a:spcAft>
              <a:defRPr sz="1600">
                <a:solidFill>
                  <a:schemeClr val="tx1"/>
                </a:solidFill>
                <a:latin typeface="Arial" charset="0"/>
                <a:cs typeface="Arial Unicode MS" charset="0"/>
              </a:defRPr>
            </a:lvl6pPr>
            <a:lvl7pPr marL="2971800" indent="-228600" algn="ctr" eaLnBrk="0" fontAlgn="base" hangingPunct="0">
              <a:spcBef>
                <a:spcPct val="0"/>
              </a:spcBef>
              <a:spcAft>
                <a:spcPct val="0"/>
              </a:spcAft>
              <a:defRPr sz="1600">
                <a:solidFill>
                  <a:schemeClr val="tx1"/>
                </a:solidFill>
                <a:latin typeface="Arial" charset="0"/>
                <a:cs typeface="Arial Unicode MS" charset="0"/>
              </a:defRPr>
            </a:lvl7pPr>
            <a:lvl8pPr marL="3429000" indent="-228600" algn="ctr" eaLnBrk="0" fontAlgn="base" hangingPunct="0">
              <a:spcBef>
                <a:spcPct val="0"/>
              </a:spcBef>
              <a:spcAft>
                <a:spcPct val="0"/>
              </a:spcAft>
              <a:defRPr sz="1600">
                <a:solidFill>
                  <a:schemeClr val="tx1"/>
                </a:solidFill>
                <a:latin typeface="Arial" charset="0"/>
                <a:cs typeface="Arial Unicode MS" charset="0"/>
              </a:defRPr>
            </a:lvl8pPr>
            <a:lvl9pPr marL="3886200" indent="-228600" algn="ctr" eaLnBrk="0" fontAlgn="base" hangingPunct="0">
              <a:spcBef>
                <a:spcPct val="0"/>
              </a:spcBef>
              <a:spcAft>
                <a:spcPct val="0"/>
              </a:spcAft>
              <a:defRPr sz="1600">
                <a:solidFill>
                  <a:schemeClr val="tx1"/>
                </a:solidFill>
                <a:latin typeface="Arial" charset="0"/>
                <a:cs typeface="Arial Unicode MS" charset="0"/>
              </a:defRPr>
            </a:lvl9pP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en-US" b="0" i="0" u="none" strike="noStrike" kern="0" cap="none" spc="0" normalizeH="0" baseline="0" noProof="0" dirty="0" smtClean="0">
                <a:ln>
                  <a:noFill/>
                </a:ln>
                <a:solidFill>
                  <a:srgbClr val="FFFFFF"/>
                </a:solidFill>
                <a:effectLst/>
                <a:uLnTx/>
                <a:uFillTx/>
                <a:latin typeface="Arial" charset="0"/>
                <a:cs typeface="Arial Unicode MS" charset="0"/>
              </a:rPr>
              <a:t>PCF </a:t>
            </a:r>
          </a:p>
          <a:p>
            <a:pPr marL="0" marR="0" lvl="0" indent="0" algn="ctr" defTabSz="914400" eaLnBrk="1" fontAlgn="auto" latinLnBrk="0" hangingPunct="1">
              <a:lnSpc>
                <a:spcPct val="85000"/>
              </a:lnSpc>
              <a:spcBef>
                <a:spcPts val="0"/>
              </a:spcBef>
              <a:spcAft>
                <a:spcPts val="0"/>
              </a:spcAft>
              <a:buClrTx/>
              <a:buSzTx/>
              <a:buFontTx/>
              <a:buNone/>
              <a:tabLst/>
              <a:defRPr/>
            </a:pPr>
            <a:r>
              <a:rPr kumimoji="0" lang="en-US" b="0" i="0" u="none" strike="noStrike" kern="0" cap="none" spc="0" normalizeH="0" baseline="0" noProof="0" dirty="0" smtClean="0">
                <a:ln>
                  <a:noFill/>
                </a:ln>
                <a:solidFill>
                  <a:srgbClr val="FFFFFF"/>
                </a:solidFill>
                <a:effectLst/>
                <a:uLnTx/>
                <a:uFillTx/>
                <a:latin typeface="Arial" charset="0"/>
                <a:cs typeface="Arial Unicode MS" charset="0"/>
              </a:rPr>
              <a:t>Mobile</a:t>
            </a:r>
          </a:p>
          <a:p>
            <a:pPr marL="0" marR="0" lvl="0" indent="0" algn="ctr" defTabSz="914400" eaLnBrk="1" fontAlgn="auto" latinLnBrk="0" hangingPunct="1">
              <a:lnSpc>
                <a:spcPct val="85000"/>
              </a:lnSpc>
              <a:spcBef>
                <a:spcPts val="0"/>
              </a:spcBef>
              <a:spcAft>
                <a:spcPts val="0"/>
              </a:spcAft>
              <a:buClrTx/>
              <a:buSzTx/>
              <a:buFontTx/>
              <a:buNone/>
              <a:tabLst/>
              <a:defRPr/>
            </a:pPr>
            <a:r>
              <a:rPr lang="en-US" kern="0" dirty="0" smtClean="0">
                <a:solidFill>
                  <a:srgbClr val="FFFFFF"/>
                </a:solidFill>
              </a:rPr>
              <a:t>Services</a:t>
            </a:r>
            <a:endParaRPr kumimoji="0" lang="en-US" b="0" i="0" u="none" strike="noStrike" kern="0" cap="none" spc="0" normalizeH="0" baseline="0" noProof="0" dirty="0" smtClean="0">
              <a:ln>
                <a:noFill/>
              </a:ln>
              <a:solidFill>
                <a:srgbClr val="FFFFFF"/>
              </a:solidFill>
              <a:effectLst/>
              <a:uLnTx/>
              <a:uFillTx/>
              <a:latin typeface="Arial" charset="0"/>
              <a:cs typeface="Arial Unicode MS" charset="0"/>
            </a:endParaRPr>
          </a:p>
        </p:txBody>
      </p:sp>
      <p:sp>
        <p:nvSpPr>
          <p:cNvPr id="20" name="Text Box 29"/>
          <p:cNvSpPr txBox="1">
            <a:spLocks noChangeArrowheads="1"/>
          </p:cNvSpPr>
          <p:nvPr/>
        </p:nvSpPr>
        <p:spPr bwMode="gray">
          <a:xfrm>
            <a:off x="3841980" y="2646247"/>
            <a:ext cx="1271775" cy="64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1">
            <a:spAutoFit/>
          </a:bodyPr>
          <a:lstStyle>
            <a:lvl1pPr eaLnBrk="0" hangingPunct="0">
              <a:defRPr sz="1600">
                <a:solidFill>
                  <a:schemeClr val="tx1"/>
                </a:solidFill>
                <a:latin typeface="Arial" charset="0"/>
                <a:cs typeface="Arial Unicode MS" charset="0"/>
              </a:defRPr>
            </a:lvl1pPr>
            <a:lvl2pPr marL="742950" indent="-285750" eaLnBrk="0" hangingPunct="0">
              <a:defRPr sz="1600">
                <a:solidFill>
                  <a:schemeClr val="tx1"/>
                </a:solidFill>
                <a:latin typeface="Arial" charset="0"/>
                <a:cs typeface="Arial Unicode MS" charset="0"/>
              </a:defRPr>
            </a:lvl2pPr>
            <a:lvl3pPr marL="1143000" indent="-228600" eaLnBrk="0" hangingPunct="0">
              <a:defRPr sz="1600">
                <a:solidFill>
                  <a:schemeClr val="tx1"/>
                </a:solidFill>
                <a:latin typeface="Arial" charset="0"/>
                <a:cs typeface="Arial Unicode MS" charset="0"/>
              </a:defRPr>
            </a:lvl3pPr>
            <a:lvl4pPr marL="1600200" indent="-228600" eaLnBrk="0" hangingPunct="0">
              <a:defRPr sz="1600">
                <a:solidFill>
                  <a:schemeClr val="tx1"/>
                </a:solidFill>
                <a:latin typeface="Arial" charset="0"/>
                <a:cs typeface="Arial Unicode MS" charset="0"/>
              </a:defRPr>
            </a:lvl4pPr>
            <a:lvl5pPr marL="2057400" indent="-228600" eaLnBrk="0" hangingPunct="0">
              <a:defRPr sz="1600">
                <a:solidFill>
                  <a:schemeClr val="tx1"/>
                </a:solidFill>
                <a:latin typeface="Arial" charset="0"/>
                <a:cs typeface="Arial Unicode MS" charset="0"/>
              </a:defRPr>
            </a:lvl5pPr>
            <a:lvl6pPr marL="2514600" indent="-228600" algn="ctr" eaLnBrk="0" fontAlgn="base" hangingPunct="0">
              <a:spcBef>
                <a:spcPct val="0"/>
              </a:spcBef>
              <a:spcAft>
                <a:spcPct val="0"/>
              </a:spcAft>
              <a:defRPr sz="1600">
                <a:solidFill>
                  <a:schemeClr val="tx1"/>
                </a:solidFill>
                <a:latin typeface="Arial" charset="0"/>
                <a:cs typeface="Arial Unicode MS" charset="0"/>
              </a:defRPr>
            </a:lvl6pPr>
            <a:lvl7pPr marL="2971800" indent="-228600" algn="ctr" eaLnBrk="0" fontAlgn="base" hangingPunct="0">
              <a:spcBef>
                <a:spcPct val="0"/>
              </a:spcBef>
              <a:spcAft>
                <a:spcPct val="0"/>
              </a:spcAft>
              <a:defRPr sz="1600">
                <a:solidFill>
                  <a:schemeClr val="tx1"/>
                </a:solidFill>
                <a:latin typeface="Arial" charset="0"/>
                <a:cs typeface="Arial Unicode MS" charset="0"/>
              </a:defRPr>
            </a:lvl7pPr>
            <a:lvl8pPr marL="3429000" indent="-228600" algn="ctr" eaLnBrk="0" fontAlgn="base" hangingPunct="0">
              <a:spcBef>
                <a:spcPct val="0"/>
              </a:spcBef>
              <a:spcAft>
                <a:spcPct val="0"/>
              </a:spcAft>
              <a:defRPr sz="1600">
                <a:solidFill>
                  <a:schemeClr val="tx1"/>
                </a:solidFill>
                <a:latin typeface="Arial" charset="0"/>
                <a:cs typeface="Arial Unicode MS" charset="0"/>
              </a:defRPr>
            </a:lvl8pPr>
            <a:lvl9pPr marL="3886200" indent="-228600" algn="ctr" eaLnBrk="0" fontAlgn="base" hangingPunct="0">
              <a:spcBef>
                <a:spcPct val="0"/>
              </a:spcBef>
              <a:spcAft>
                <a:spcPct val="0"/>
              </a:spcAft>
              <a:defRPr sz="1600">
                <a:solidFill>
                  <a:schemeClr val="tx1"/>
                </a:solidFill>
                <a:latin typeface="Arial" charset="0"/>
                <a:cs typeface="Arial Unicode MS" charset="0"/>
              </a:defRPr>
            </a:lvl9pPr>
          </a:lstStyle>
          <a:p>
            <a:pPr marL="0" marR="0" lvl="0" indent="0" algn="ctr" defTabSz="914400" eaLnBrk="1" fontAlgn="auto" latinLnBrk="0" hangingPunct="1">
              <a:lnSpc>
                <a:spcPct val="85000"/>
              </a:lnSpc>
              <a:spcBef>
                <a:spcPts val="0"/>
              </a:spcBef>
              <a:spcAft>
                <a:spcPts val="0"/>
              </a:spcAft>
              <a:buClrTx/>
              <a:buSzTx/>
              <a:buFontTx/>
              <a:buNone/>
              <a:tabLst/>
              <a:defRPr/>
            </a:pPr>
            <a:r>
              <a:rPr lang="en-US" sz="1400" kern="0" dirty="0" smtClean="0">
                <a:solidFill>
                  <a:srgbClr val="FFFFFF"/>
                </a:solidFill>
                <a:latin typeface="FreightSans Pro Medium"/>
                <a:cs typeface="FreightSans Pro Medium"/>
              </a:rPr>
              <a:t>Pivotal  Cloud Foundry</a:t>
            </a:r>
            <a:endParaRPr kumimoji="0" lang="en-US" sz="1400" i="0" u="none" strike="noStrike" kern="0" cap="none" spc="0" normalizeH="0" baseline="0" noProof="0" dirty="0" smtClean="0">
              <a:ln>
                <a:noFill/>
              </a:ln>
              <a:solidFill>
                <a:srgbClr val="FFFFFF"/>
              </a:solidFill>
              <a:effectLst/>
              <a:uLnTx/>
              <a:uFillTx/>
              <a:latin typeface="FreightSans Pro Medium"/>
              <a:cs typeface="FreightSans Pro Medium"/>
            </a:endParaRPr>
          </a:p>
        </p:txBody>
      </p:sp>
      <p:grpSp>
        <p:nvGrpSpPr>
          <p:cNvPr id="21" name="Group 20"/>
          <p:cNvGrpSpPr/>
          <p:nvPr/>
        </p:nvGrpSpPr>
        <p:grpSpPr>
          <a:xfrm>
            <a:off x="242738" y="1413714"/>
            <a:ext cx="8267805" cy="3172735"/>
            <a:chOff x="242738" y="1128594"/>
            <a:chExt cx="8267805" cy="3172735"/>
          </a:xfrm>
        </p:grpSpPr>
        <p:cxnSp>
          <p:nvCxnSpPr>
            <p:cNvPr id="22" name="Straight Connector 21"/>
            <p:cNvCxnSpPr>
              <a:endCxn id="19" idx="1"/>
            </p:cNvCxnSpPr>
            <p:nvPr/>
          </p:nvCxnSpPr>
          <p:spPr>
            <a:xfrm flipV="1">
              <a:off x="2009775" y="3925669"/>
              <a:ext cx="960762" cy="255454"/>
            </a:xfrm>
            <a:prstGeom prst="line">
              <a:avLst/>
            </a:prstGeom>
            <a:noFill/>
            <a:ln w="25400" cap="flat">
              <a:solidFill>
                <a:srgbClr val="33928A"/>
              </a:solidFill>
              <a:prstDash val="solid"/>
              <a:round/>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TextBox 22"/>
            <p:cNvSpPr txBox="1"/>
            <p:nvPr/>
          </p:nvSpPr>
          <p:spPr>
            <a:xfrm>
              <a:off x="242738" y="3770678"/>
              <a:ext cx="2320389" cy="4616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200" b="1" dirty="0" smtClean="0">
                  <a:solidFill>
                    <a:srgbClr val="008881"/>
                  </a:solidFill>
                </a:rPr>
                <a:t>Cloud Native </a:t>
              </a:r>
            </a:p>
            <a:p>
              <a:pPr marL="0" marR="0" indent="0" algn="ctr" defTabSz="914400" rtl="0" fontAlgn="auto" latinLnBrk="1" hangingPunct="0">
                <a:lnSpc>
                  <a:spcPct val="100000"/>
                </a:lnSpc>
                <a:spcBef>
                  <a:spcPts val="0"/>
                </a:spcBef>
                <a:spcAft>
                  <a:spcPts val="0"/>
                </a:spcAft>
                <a:buClrTx/>
                <a:buSzTx/>
                <a:buFontTx/>
                <a:buNone/>
                <a:tabLst/>
              </a:pPr>
              <a:r>
                <a:rPr lang="en-US" sz="1200" b="1" dirty="0" smtClean="0">
                  <a:solidFill>
                    <a:srgbClr val="008881"/>
                  </a:solidFill>
                </a:rPr>
                <a:t>Mobile Services</a:t>
              </a:r>
            </a:p>
          </p:txBody>
        </p:sp>
        <p:sp>
          <p:nvSpPr>
            <p:cNvPr id="24" name="TextBox 23"/>
            <p:cNvSpPr txBox="1"/>
            <p:nvPr/>
          </p:nvSpPr>
          <p:spPr>
            <a:xfrm>
              <a:off x="6376542" y="3839666"/>
              <a:ext cx="1989759" cy="4616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rtl="0" latinLnBrk="1" hangingPunct="0"/>
              <a:r>
                <a:rPr lang="en-US" sz="1200" b="1" dirty="0" smtClean="0">
                  <a:solidFill>
                    <a:srgbClr val="008881"/>
                  </a:solidFill>
                </a:rPr>
                <a:t>Cloud Native </a:t>
              </a:r>
            </a:p>
            <a:p>
              <a:pPr algn="ctr" rtl="0" latinLnBrk="1" hangingPunct="0"/>
              <a:r>
                <a:rPr lang="en-US" sz="1200" b="1" dirty="0" smtClean="0">
                  <a:solidFill>
                    <a:srgbClr val="008881"/>
                  </a:solidFill>
                </a:rPr>
                <a:t>Application Framework</a:t>
              </a:r>
            </a:p>
          </p:txBody>
        </p:sp>
        <p:cxnSp>
          <p:nvCxnSpPr>
            <p:cNvPr id="25" name="Straight Connector 24"/>
            <p:cNvCxnSpPr/>
            <p:nvPr/>
          </p:nvCxnSpPr>
          <p:spPr>
            <a:xfrm>
              <a:off x="5948223" y="3662042"/>
              <a:ext cx="796813" cy="339468"/>
            </a:xfrm>
            <a:prstGeom prst="line">
              <a:avLst/>
            </a:prstGeom>
            <a:noFill/>
            <a:ln w="25400" cap="flat">
              <a:solidFill>
                <a:srgbClr val="33928A"/>
              </a:solidFill>
              <a:prstDash val="solid"/>
              <a:round/>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6" name="TextBox 25"/>
            <p:cNvSpPr txBox="1"/>
            <p:nvPr/>
          </p:nvSpPr>
          <p:spPr>
            <a:xfrm>
              <a:off x="6446978" y="1128594"/>
              <a:ext cx="2063565" cy="4616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200" b="1" dirty="0" smtClean="0">
                  <a:solidFill>
                    <a:srgbClr val="008881"/>
                  </a:solidFill>
                </a:rPr>
                <a:t>Professional Services  for Agile, CI/CD</a:t>
              </a:r>
            </a:p>
          </p:txBody>
        </p:sp>
        <p:cxnSp>
          <p:nvCxnSpPr>
            <p:cNvPr id="27" name="Straight Connector 26"/>
            <p:cNvCxnSpPr/>
            <p:nvPr/>
          </p:nvCxnSpPr>
          <p:spPr>
            <a:xfrm flipV="1">
              <a:off x="5957625" y="1493861"/>
              <a:ext cx="787411" cy="48839"/>
            </a:xfrm>
            <a:prstGeom prst="line">
              <a:avLst/>
            </a:prstGeom>
            <a:noFill/>
            <a:ln w="25400" cap="flat">
              <a:solidFill>
                <a:srgbClr val="33928A"/>
              </a:solidFill>
              <a:prstDash val="solid"/>
              <a:round/>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TextBox 27"/>
            <p:cNvSpPr txBox="1"/>
            <p:nvPr/>
          </p:nvSpPr>
          <p:spPr>
            <a:xfrm>
              <a:off x="848293" y="1347686"/>
              <a:ext cx="1563708" cy="4616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200" b="1" dirty="0" smtClean="0">
                  <a:solidFill>
                    <a:srgbClr val="008881"/>
                  </a:solidFill>
                </a:rPr>
                <a:t>Cloud Native</a:t>
              </a:r>
            </a:p>
            <a:p>
              <a:pPr marL="0" marR="0" indent="0" algn="ctr" defTabSz="914400" rtl="0" fontAlgn="auto" latinLnBrk="1" hangingPunct="0">
                <a:lnSpc>
                  <a:spcPct val="100000"/>
                </a:lnSpc>
                <a:spcBef>
                  <a:spcPts val="0"/>
                </a:spcBef>
                <a:spcAft>
                  <a:spcPts val="0"/>
                </a:spcAft>
                <a:buClrTx/>
                <a:buSzTx/>
                <a:buFontTx/>
                <a:buNone/>
                <a:tabLst/>
              </a:pPr>
              <a:r>
                <a:rPr lang="en-US" sz="1200" b="1" dirty="0" smtClean="0">
                  <a:solidFill>
                    <a:srgbClr val="008881"/>
                  </a:solidFill>
                </a:rPr>
                <a:t>Data Services</a:t>
              </a:r>
            </a:p>
          </p:txBody>
        </p:sp>
        <p:cxnSp>
          <p:nvCxnSpPr>
            <p:cNvPr id="29" name="Straight Connector 28"/>
            <p:cNvCxnSpPr/>
            <p:nvPr/>
          </p:nvCxnSpPr>
          <p:spPr>
            <a:xfrm>
              <a:off x="2245360" y="1554480"/>
              <a:ext cx="725178" cy="41175"/>
            </a:xfrm>
            <a:prstGeom prst="line">
              <a:avLst/>
            </a:prstGeom>
            <a:noFill/>
            <a:ln w="25400" cap="flat">
              <a:solidFill>
                <a:srgbClr val="33928A"/>
              </a:solidFill>
              <a:prstDash val="solid"/>
              <a:round/>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30414248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What is a Service?</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6" name="Shape 1059"/>
          <p:cNvSpPr/>
          <p:nvPr/>
        </p:nvSpPr>
        <p:spPr>
          <a:xfrm>
            <a:off x="541337" y="1294869"/>
            <a:ext cx="3896541" cy="3434451"/>
          </a:xfrm>
          <a:prstGeom prst="rect">
            <a:avLst/>
          </a:prstGeom>
          <a:noFill/>
          <a:ln>
            <a:noFill/>
          </a:ln>
        </p:spPr>
        <p:txBody>
          <a:bodyPr lIns="91425" tIns="45700" rIns="91425" bIns="45700" anchor="t" anchorCtr="0">
            <a:noAutofit/>
          </a:bodyPr>
          <a:lstStyle/>
          <a:p>
            <a:pPr marL="285750" indent="-285750">
              <a:spcBef>
                <a:spcPts val="600"/>
              </a:spcBef>
              <a:buClr>
                <a:srgbClr val="008774"/>
              </a:buClr>
              <a:buSzPct val="100000"/>
              <a:buFont typeface="Arial"/>
              <a:buChar char="•"/>
            </a:pPr>
            <a:r>
              <a:rPr lang="en-US" sz="2000" dirty="0">
                <a:solidFill>
                  <a:srgbClr val="FFFFFF"/>
                </a:solidFill>
              </a:rPr>
              <a:t>Allows resources to be easily provisioned on-</a:t>
            </a:r>
            <a:r>
              <a:rPr lang="en-US" sz="2000" dirty="0" smtClean="0">
                <a:solidFill>
                  <a:srgbClr val="FFFFFF"/>
                </a:solidFill>
              </a:rPr>
              <a:t>demand.</a:t>
            </a:r>
          </a:p>
          <a:p>
            <a:pPr marL="285750" indent="-285750">
              <a:spcBef>
                <a:spcPts val="600"/>
              </a:spcBef>
              <a:buClr>
                <a:srgbClr val="008774"/>
              </a:buClr>
              <a:buSzPct val="100000"/>
              <a:buFont typeface="Arial"/>
              <a:buChar char="•"/>
            </a:pPr>
            <a:r>
              <a:rPr lang="en-US" sz="2000" dirty="0">
                <a:solidFill>
                  <a:srgbClr val="FFFFFF"/>
                </a:solidFill>
              </a:rPr>
              <a:t>Typically middleware, frameworks, and other “components” necessary for </a:t>
            </a:r>
            <a:r>
              <a:rPr lang="en-US" sz="2000" dirty="0" smtClean="0">
                <a:solidFill>
                  <a:srgbClr val="FFFFFF"/>
                </a:solidFill>
              </a:rPr>
              <a:t>applications.</a:t>
            </a:r>
          </a:p>
          <a:p>
            <a:pPr marL="285750" indent="-285750">
              <a:spcBef>
                <a:spcPts val="600"/>
              </a:spcBef>
              <a:buClr>
                <a:srgbClr val="008774"/>
              </a:buClr>
              <a:buSzPct val="100000"/>
              <a:buFont typeface="Arial"/>
              <a:buChar char="•"/>
            </a:pPr>
            <a:r>
              <a:rPr lang="en-US" sz="2000" dirty="0" smtClean="0">
                <a:solidFill>
                  <a:srgbClr val="FFFFFF"/>
                </a:solidFill>
              </a:rPr>
              <a:t>Can be a persistent, </a:t>
            </a:r>
            <a:r>
              <a:rPr lang="en-US" sz="2000" dirty="0" err="1" smtClean="0">
                <a:solidFill>
                  <a:srgbClr val="FFFFFF"/>
                </a:solidFill>
              </a:rPr>
              <a:t>stateful</a:t>
            </a:r>
            <a:r>
              <a:rPr lang="en-US" sz="2000" dirty="0" smtClean="0">
                <a:solidFill>
                  <a:srgbClr val="FFFFFF"/>
                </a:solidFill>
              </a:rPr>
              <a:t> layer</a:t>
            </a:r>
            <a:endParaRPr lang="en-US" sz="2000" dirty="0">
              <a:solidFill>
                <a:srgbClr val="FFFFFF"/>
              </a:solidFill>
            </a:endParaRPr>
          </a:p>
          <a:p>
            <a:pPr marL="285750" marR="0" lvl="0" indent="-285750" algn="l" rtl="0">
              <a:spcBef>
                <a:spcPts val="600"/>
              </a:spcBef>
              <a:buClr>
                <a:srgbClr val="008774"/>
              </a:buClr>
              <a:buSzPct val="100000"/>
              <a:buFont typeface="Arial"/>
              <a:buChar char="•"/>
            </a:pPr>
            <a:endParaRPr lang="en-US" sz="2000" b="0" i="0" u="none" strike="noStrike" cap="none" baseline="0" dirty="0">
              <a:solidFill>
                <a:srgbClr val="FFFFFF"/>
              </a:solidFill>
              <a:latin typeface="Arial"/>
              <a:ea typeface="Arial"/>
              <a:cs typeface="Arial"/>
              <a:sym typeface="Arial"/>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58377" y="1460311"/>
            <a:ext cx="3546762" cy="199380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43763144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2 types of Services</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pic>
        <p:nvPicPr>
          <p:cNvPr id="6" name="Picture 5" descr="MP900289335.JP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1611" y="1490270"/>
            <a:ext cx="5252014" cy="2952221"/>
          </a:xfrm>
          <a:prstGeom prst="rect">
            <a:avLst/>
          </a:prstGeom>
        </p:spPr>
      </p:pic>
      <p:sp>
        <p:nvSpPr>
          <p:cNvPr id="7" name="Shape 1059"/>
          <p:cNvSpPr/>
          <p:nvPr/>
        </p:nvSpPr>
        <p:spPr>
          <a:xfrm>
            <a:off x="5751724" y="1378217"/>
            <a:ext cx="3153229" cy="3434451"/>
          </a:xfrm>
          <a:prstGeom prst="rect">
            <a:avLst/>
          </a:prstGeom>
          <a:noFill/>
          <a:ln>
            <a:noFill/>
          </a:ln>
        </p:spPr>
        <p:txBody>
          <a:bodyPr lIns="91425" tIns="45700" rIns="91425" bIns="45700" anchor="t" anchorCtr="0">
            <a:noAutofit/>
          </a:bodyPr>
          <a:lstStyle/>
          <a:p>
            <a:pPr marL="285750" indent="-285750">
              <a:spcBef>
                <a:spcPts val="600"/>
              </a:spcBef>
              <a:buClr>
                <a:srgbClr val="008774"/>
              </a:buClr>
              <a:buSzPct val="100000"/>
              <a:buFont typeface="Arial"/>
              <a:buChar char="•"/>
            </a:pPr>
            <a:r>
              <a:rPr lang="en-US" sz="2000" b="1" dirty="0" smtClean="0">
                <a:solidFill>
                  <a:srgbClr val="FFFFFF"/>
                </a:solidFill>
              </a:rPr>
              <a:t>Managed</a:t>
            </a:r>
            <a:r>
              <a:rPr lang="en-US" sz="2000" dirty="0" smtClean="0">
                <a:solidFill>
                  <a:srgbClr val="FFFFFF"/>
                </a:solidFill>
              </a:rPr>
              <a:t> – Fully integrated, with fully lifecycle management</a:t>
            </a:r>
          </a:p>
          <a:p>
            <a:pPr>
              <a:spcBef>
                <a:spcPts val="600"/>
              </a:spcBef>
              <a:buClr>
                <a:srgbClr val="008774"/>
              </a:buClr>
              <a:buSzPct val="100000"/>
            </a:pPr>
            <a:r>
              <a:rPr lang="en-US" sz="2000" dirty="0" smtClean="0">
                <a:solidFill>
                  <a:srgbClr val="FFFFFF"/>
                </a:solidFill>
              </a:rPr>
              <a:t> </a:t>
            </a:r>
          </a:p>
          <a:p>
            <a:pPr marL="285750" indent="-285750">
              <a:spcBef>
                <a:spcPts val="600"/>
              </a:spcBef>
              <a:buClr>
                <a:srgbClr val="008774"/>
              </a:buClr>
              <a:buSzPct val="100000"/>
              <a:buFont typeface="Arial"/>
              <a:buChar char="•"/>
            </a:pPr>
            <a:r>
              <a:rPr lang="en-US" sz="2000" b="1" dirty="0" smtClean="0">
                <a:solidFill>
                  <a:srgbClr val="FFFFFF"/>
                </a:solidFill>
              </a:rPr>
              <a:t>User-Provided </a:t>
            </a:r>
            <a:r>
              <a:rPr lang="en-US" sz="2000" dirty="0">
                <a:solidFill>
                  <a:srgbClr val="FFFFFF"/>
                </a:solidFill>
              </a:rPr>
              <a:t>– </a:t>
            </a:r>
            <a:r>
              <a:rPr lang="en-US" sz="2000" dirty="0" smtClean="0">
                <a:solidFill>
                  <a:srgbClr val="FFFFFF"/>
                </a:solidFill>
              </a:rPr>
              <a:t>Created </a:t>
            </a:r>
            <a:r>
              <a:rPr lang="en-US" sz="2000" dirty="0">
                <a:solidFill>
                  <a:srgbClr val="FFFFFF"/>
                </a:solidFill>
              </a:rPr>
              <a:t>and </a:t>
            </a:r>
            <a:r>
              <a:rPr lang="en-US" sz="2000" dirty="0" smtClean="0">
                <a:solidFill>
                  <a:srgbClr val="FFFFFF"/>
                </a:solidFill>
              </a:rPr>
              <a:t>managed externally to the Platform.</a:t>
            </a:r>
          </a:p>
        </p:txBody>
      </p:sp>
    </p:spTree>
    <p:extLst>
      <p:ext uri="{BB962C8B-B14F-4D97-AF65-F5344CB8AC3E}">
        <p14:creationId xmlns:p14="http://schemas.microsoft.com/office/powerpoint/2010/main" val="375009454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Managed Services</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6" name="Shape 305"/>
          <p:cNvSpPr txBox="1">
            <a:spLocks noGrp="1"/>
          </p:cNvSpPr>
          <p:nvPr>
            <p:ph type="body" idx="4294967295"/>
          </p:nvPr>
        </p:nvSpPr>
        <p:spPr>
          <a:xfrm>
            <a:off x="573754" y="938026"/>
            <a:ext cx="4592383" cy="1207540"/>
          </a:xfrm>
          <a:prstGeom prst="rect">
            <a:avLst/>
          </a:prstGeom>
          <a:noFill/>
          <a:ln>
            <a:noFill/>
          </a:ln>
        </p:spPr>
        <p:txBody>
          <a:bodyPr lIns="0" tIns="0" rIns="0" bIns="0" anchor="t" anchorCtr="0">
            <a:noAutofit/>
          </a:bodyPr>
          <a:lstStyle/>
          <a:p>
            <a:pPr>
              <a:lnSpc>
                <a:spcPct val="90000"/>
              </a:lnSpc>
              <a:spcBef>
                <a:spcPts val="0"/>
              </a:spcBef>
              <a:buNone/>
            </a:pPr>
            <a:r>
              <a:rPr lang="en-US" sz="1600" b="1" dirty="0">
                <a:solidFill>
                  <a:srgbClr val="FFFFFF"/>
                </a:solidFill>
              </a:rPr>
              <a:t>Managed Services </a:t>
            </a:r>
            <a:r>
              <a:rPr lang="en-US" sz="1600" dirty="0">
                <a:solidFill>
                  <a:srgbClr val="FFFFFF"/>
                </a:solidFill>
              </a:rPr>
              <a:t>are integrated with </a:t>
            </a:r>
            <a:r>
              <a:rPr lang="en-US" sz="1600" dirty="0" smtClean="0">
                <a:solidFill>
                  <a:srgbClr val="FFFFFF"/>
                </a:solidFill>
              </a:rPr>
              <a:t>PCF by </a:t>
            </a:r>
            <a:r>
              <a:rPr lang="en-US" sz="1600" dirty="0">
                <a:solidFill>
                  <a:srgbClr val="FFFFFF"/>
                </a:solidFill>
              </a:rPr>
              <a:t>implementing a documented </a:t>
            </a:r>
            <a:r>
              <a:rPr lang="en-US" sz="1600" dirty="0" smtClean="0">
                <a:solidFill>
                  <a:srgbClr val="FFFFFF"/>
                </a:solidFill>
              </a:rPr>
              <a:t>API.</a:t>
            </a:r>
          </a:p>
          <a:p>
            <a:pPr>
              <a:lnSpc>
                <a:spcPct val="90000"/>
              </a:lnSpc>
              <a:spcBef>
                <a:spcPts val="0"/>
              </a:spcBef>
              <a:buNone/>
            </a:pPr>
            <a:endParaRPr lang="en-US" sz="1600" dirty="0">
              <a:solidFill>
                <a:srgbClr val="FFFFFF"/>
              </a:solidFill>
            </a:endParaRPr>
          </a:p>
          <a:p>
            <a:pPr lvl="0">
              <a:lnSpc>
                <a:spcPct val="90000"/>
              </a:lnSpc>
              <a:spcBef>
                <a:spcPts val="0"/>
              </a:spcBef>
              <a:buNone/>
            </a:pPr>
            <a:r>
              <a:rPr lang="en-US" sz="1600" dirty="0" smtClean="0">
                <a:solidFill>
                  <a:srgbClr val="FFFFFF"/>
                </a:solidFill>
                <a:ea typeface="Calibri"/>
                <a:cs typeface="Arial"/>
                <a:sym typeface="Calibri"/>
              </a:rPr>
              <a:t>A </a:t>
            </a:r>
            <a:r>
              <a:rPr lang="en-US" sz="1600" b="1" dirty="0">
                <a:solidFill>
                  <a:srgbClr val="FFFFFF"/>
                </a:solidFill>
                <a:ea typeface="Calibri"/>
                <a:cs typeface="Arial"/>
                <a:sym typeface="Calibri"/>
              </a:rPr>
              <a:t>self-service</a:t>
            </a:r>
            <a:r>
              <a:rPr lang="en-US" sz="1600" dirty="0">
                <a:solidFill>
                  <a:srgbClr val="FFFFFF"/>
                </a:solidFill>
                <a:ea typeface="Calibri"/>
                <a:cs typeface="Arial"/>
                <a:sym typeface="Calibri"/>
              </a:rPr>
              <a:t> catalog of databases, analytics and middleware technologies</a:t>
            </a:r>
            <a:r>
              <a:rPr lang="en-US" sz="1600" dirty="0" smtClean="0">
                <a:solidFill>
                  <a:srgbClr val="FFFFFF"/>
                </a:solidFill>
                <a:ea typeface="Calibri"/>
                <a:cs typeface="Arial"/>
                <a:sym typeface="Calibri"/>
              </a:rPr>
              <a:t>:</a:t>
            </a:r>
            <a:endParaRPr lang="en-US" sz="1600" dirty="0">
              <a:solidFill>
                <a:srgbClr val="FFFFFF"/>
              </a:solidFill>
              <a:ea typeface="Arial"/>
              <a:cs typeface="Arial"/>
              <a:sym typeface="Arial"/>
            </a:endParaRPr>
          </a:p>
          <a:p>
            <a:pPr>
              <a:lnSpc>
                <a:spcPct val="90000"/>
              </a:lnSpc>
              <a:spcBef>
                <a:spcPts val="0"/>
              </a:spcBef>
              <a:buNone/>
            </a:pPr>
            <a:endParaRPr lang="en-US" sz="1600" dirty="0" smtClean="0">
              <a:solidFill>
                <a:srgbClr val="FFFFFF"/>
              </a:solidFill>
              <a:ea typeface="Arial"/>
              <a:cs typeface="Arial"/>
              <a:sym typeface="Arial"/>
            </a:endParaRPr>
          </a:p>
          <a:p>
            <a:pPr marR="0" algn="l" rtl="0">
              <a:lnSpc>
                <a:spcPct val="90000"/>
              </a:lnSpc>
              <a:spcBef>
                <a:spcPts val="0"/>
              </a:spcBef>
              <a:buNone/>
            </a:pPr>
            <a:endParaRPr lang="en" sz="1200" dirty="0">
              <a:solidFill>
                <a:srgbClr val="FFFFFF"/>
              </a:solidFill>
            </a:endParaRPr>
          </a:p>
        </p:txBody>
      </p:sp>
      <p:pic>
        <p:nvPicPr>
          <p:cNvPr id="7" name="Picture 6" descr="Services.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87405" y="884592"/>
            <a:ext cx="4002341" cy="3019136"/>
          </a:xfrm>
          <a:prstGeom prst="rect">
            <a:avLst/>
          </a:prstGeom>
        </p:spPr>
      </p:pic>
      <p:sp>
        <p:nvSpPr>
          <p:cNvPr id="8" name="Shape 1059"/>
          <p:cNvSpPr/>
          <p:nvPr/>
        </p:nvSpPr>
        <p:spPr>
          <a:xfrm>
            <a:off x="1342766" y="2045195"/>
            <a:ext cx="3346449" cy="1323975"/>
          </a:xfrm>
          <a:prstGeom prst="rect">
            <a:avLst/>
          </a:prstGeom>
          <a:noFill/>
          <a:ln>
            <a:noFill/>
          </a:ln>
        </p:spPr>
        <p:txBody>
          <a:bodyPr lIns="91425" tIns="45700" rIns="91425" bIns="45700" anchor="t" anchorCtr="0">
            <a:noAutofit/>
          </a:bodyPr>
          <a:lstStyle/>
          <a:p>
            <a:pPr marL="285750" marR="0" lvl="0" indent="-285750" algn="l" rtl="0">
              <a:spcBef>
                <a:spcPts val="600"/>
              </a:spcBef>
              <a:buClr>
                <a:srgbClr val="008774"/>
              </a:buClr>
              <a:buSzPct val="100000"/>
              <a:buFont typeface="Arial"/>
              <a:buChar char="•"/>
            </a:pPr>
            <a:r>
              <a:rPr lang="en-US" sz="1600" b="0" i="0" u="none" strike="noStrike" cap="none" baseline="0" dirty="0" smtClean="0">
                <a:solidFill>
                  <a:srgbClr val="FFFFFF"/>
                </a:solidFill>
                <a:ea typeface="Arial"/>
                <a:cs typeface="Arial"/>
                <a:sym typeface="Arial"/>
              </a:rPr>
              <a:t>Production </a:t>
            </a:r>
            <a:r>
              <a:rPr lang="en-US" sz="1600" b="0" i="0" u="none" strike="noStrike" cap="none" baseline="0" dirty="0">
                <a:solidFill>
                  <a:srgbClr val="FFFFFF"/>
                </a:solidFill>
                <a:ea typeface="Arial"/>
                <a:cs typeface="Arial"/>
                <a:sym typeface="Arial"/>
              </a:rPr>
              <a:t>ready</a:t>
            </a:r>
          </a:p>
          <a:p>
            <a:pPr marL="285750" marR="0" lvl="0" indent="-285750" algn="l" rtl="0">
              <a:spcBef>
                <a:spcPts val="600"/>
              </a:spcBef>
              <a:buClr>
                <a:srgbClr val="008774"/>
              </a:buClr>
              <a:buSzPct val="100000"/>
              <a:buFont typeface="Arial"/>
              <a:buChar char="•"/>
            </a:pPr>
            <a:r>
              <a:rPr lang="en-US" sz="1600" b="0" i="0" u="none" strike="noStrike" cap="none" baseline="0" dirty="0">
                <a:solidFill>
                  <a:srgbClr val="FFFFFF"/>
                </a:solidFill>
                <a:ea typeface="Arial"/>
                <a:cs typeface="Arial"/>
                <a:sym typeface="Arial"/>
              </a:rPr>
              <a:t>Integrated lifecycle management </a:t>
            </a:r>
          </a:p>
          <a:p>
            <a:pPr marL="285750" marR="0" lvl="0" indent="-285750" algn="l" rtl="0">
              <a:spcBef>
                <a:spcPts val="600"/>
              </a:spcBef>
              <a:buClr>
                <a:srgbClr val="008774"/>
              </a:buClr>
              <a:buSzPct val="100000"/>
              <a:buFont typeface="Arial"/>
              <a:buChar char="•"/>
            </a:pPr>
            <a:r>
              <a:rPr lang="en-US" sz="1600" b="0" i="0" u="none" strike="noStrike" cap="none" baseline="0" dirty="0">
                <a:solidFill>
                  <a:srgbClr val="FFFFFF"/>
                </a:solidFill>
                <a:ea typeface="Arial"/>
                <a:cs typeface="Arial"/>
                <a:sym typeface="Arial"/>
              </a:rPr>
              <a:t>Managed credentials </a:t>
            </a:r>
          </a:p>
          <a:p>
            <a:pPr marL="285750" marR="0" lvl="0" indent="-285750" algn="l" rtl="0">
              <a:spcBef>
                <a:spcPts val="600"/>
              </a:spcBef>
              <a:buClr>
                <a:srgbClr val="008774"/>
              </a:buClr>
              <a:buSzPct val="100000"/>
              <a:buFont typeface="Arial"/>
              <a:buChar char="•"/>
            </a:pPr>
            <a:r>
              <a:rPr lang="en-US" sz="1600" b="0" i="0" u="none" strike="noStrike" cap="none" baseline="0" dirty="0">
                <a:solidFill>
                  <a:srgbClr val="FFFFFF"/>
                </a:solidFill>
                <a:ea typeface="Arial"/>
                <a:cs typeface="Arial"/>
                <a:sym typeface="Arial"/>
              </a:rPr>
              <a:t>Role-based access</a:t>
            </a:r>
          </a:p>
        </p:txBody>
      </p:sp>
      <p:sp>
        <p:nvSpPr>
          <p:cNvPr id="9" name="Shape 305"/>
          <p:cNvSpPr txBox="1">
            <a:spLocks noGrp="1"/>
          </p:cNvSpPr>
          <p:nvPr>
            <p:ph type="body" idx="4294967295"/>
          </p:nvPr>
        </p:nvSpPr>
        <p:spPr>
          <a:xfrm>
            <a:off x="421446" y="4155491"/>
            <a:ext cx="7703814" cy="896545"/>
          </a:xfrm>
          <a:prstGeom prst="rect">
            <a:avLst/>
          </a:prstGeom>
          <a:noFill/>
          <a:ln>
            <a:noFill/>
          </a:ln>
        </p:spPr>
        <p:txBody>
          <a:bodyPr lIns="0" tIns="0" rIns="0" bIns="0" anchor="t" anchorCtr="0">
            <a:noAutofit/>
          </a:bodyPr>
          <a:lstStyle/>
          <a:p>
            <a:pPr>
              <a:lnSpc>
                <a:spcPct val="90000"/>
              </a:lnSpc>
              <a:spcBef>
                <a:spcPts val="0"/>
              </a:spcBef>
              <a:buNone/>
            </a:pPr>
            <a:r>
              <a:rPr lang="en-US" sz="1600" b="1" dirty="0" smtClean="0">
                <a:solidFill>
                  <a:srgbClr val="FFFFFF"/>
                </a:solidFill>
                <a:ea typeface="Arial"/>
                <a:cs typeface="Arial"/>
                <a:sym typeface="Arial"/>
              </a:rPr>
              <a:t>Service </a:t>
            </a:r>
            <a:r>
              <a:rPr lang="en-US" sz="1600" b="1" dirty="0">
                <a:solidFill>
                  <a:srgbClr val="FFFFFF"/>
                </a:solidFill>
                <a:ea typeface="Arial"/>
                <a:cs typeface="Arial"/>
                <a:sym typeface="Arial"/>
              </a:rPr>
              <a:t>Broker </a:t>
            </a:r>
            <a:r>
              <a:rPr lang="en-US" sz="1600" dirty="0">
                <a:solidFill>
                  <a:srgbClr val="FFFFFF"/>
                </a:solidFill>
                <a:ea typeface="Arial"/>
                <a:cs typeface="Arial"/>
                <a:sym typeface="Arial"/>
              </a:rPr>
              <a:t>is a component which implements the </a:t>
            </a:r>
            <a:r>
              <a:rPr lang="en-US" sz="1600" dirty="0" smtClean="0">
                <a:solidFill>
                  <a:srgbClr val="FFFFFF"/>
                </a:solidFill>
                <a:ea typeface="Arial"/>
                <a:cs typeface="Arial"/>
                <a:sym typeface="Arial"/>
              </a:rPr>
              <a:t>Service API. Service </a:t>
            </a:r>
            <a:r>
              <a:rPr lang="en-US" sz="1600" dirty="0">
                <a:solidFill>
                  <a:srgbClr val="FFFFFF"/>
                </a:solidFill>
                <a:ea typeface="Arial"/>
                <a:cs typeface="Arial"/>
                <a:sym typeface="Arial"/>
              </a:rPr>
              <a:t>brokers advertise a catalog of service offerings and service plans to Cloud </a:t>
            </a:r>
            <a:r>
              <a:rPr lang="en-US" sz="1600" dirty="0" smtClean="0">
                <a:solidFill>
                  <a:srgbClr val="FFFFFF"/>
                </a:solidFill>
                <a:ea typeface="Arial"/>
                <a:cs typeface="Arial"/>
                <a:sym typeface="Arial"/>
              </a:rPr>
              <a:t>Foundry.</a:t>
            </a:r>
          </a:p>
          <a:p>
            <a:pPr>
              <a:lnSpc>
                <a:spcPct val="90000"/>
              </a:lnSpc>
              <a:spcBef>
                <a:spcPts val="0"/>
              </a:spcBef>
              <a:buNone/>
            </a:pPr>
            <a:endParaRPr lang="en-US" sz="1600" dirty="0">
              <a:solidFill>
                <a:srgbClr val="FFFFFF"/>
              </a:solidFill>
              <a:ea typeface="Arial"/>
              <a:cs typeface="Arial"/>
              <a:sym typeface="Arial"/>
            </a:endParaRPr>
          </a:p>
          <a:p>
            <a:pPr>
              <a:lnSpc>
                <a:spcPct val="90000"/>
              </a:lnSpc>
              <a:spcBef>
                <a:spcPts val="0"/>
              </a:spcBef>
              <a:buNone/>
            </a:pPr>
            <a:endParaRPr lang="en-US" sz="1600" dirty="0" smtClean="0">
              <a:solidFill>
                <a:srgbClr val="FFFFFF"/>
              </a:solidFill>
              <a:ea typeface="Arial"/>
              <a:cs typeface="Arial"/>
              <a:sym typeface="Arial"/>
            </a:endParaRPr>
          </a:p>
          <a:p>
            <a:pPr marR="0" algn="l" rtl="0">
              <a:lnSpc>
                <a:spcPct val="90000"/>
              </a:lnSpc>
              <a:spcBef>
                <a:spcPts val="0"/>
              </a:spcBef>
              <a:buNone/>
            </a:pPr>
            <a:endParaRPr lang="en" sz="1200" dirty="0">
              <a:solidFill>
                <a:srgbClr val="FFFFFF"/>
              </a:solidFill>
            </a:endParaRPr>
          </a:p>
        </p:txBody>
      </p:sp>
    </p:spTree>
    <p:extLst>
      <p:ext uri="{BB962C8B-B14F-4D97-AF65-F5344CB8AC3E}">
        <p14:creationId xmlns:p14="http://schemas.microsoft.com/office/powerpoint/2010/main" val="56842325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Dark_Template">
  <a:themeElements>
    <a:clrScheme name="Custom 1">
      <a:dk1>
        <a:srgbClr val="262626"/>
      </a:dk1>
      <a:lt1>
        <a:sysClr val="window" lastClr="FFFFFF"/>
      </a:lt1>
      <a:dk2>
        <a:srgbClr val="1B2831"/>
      </a:dk2>
      <a:lt2>
        <a:srgbClr val="F5F5F5"/>
      </a:lt2>
      <a:accent1>
        <a:srgbClr val="138A7E"/>
      </a:accent1>
      <a:accent2>
        <a:srgbClr val="0C5B50"/>
      </a:accent2>
      <a:accent3>
        <a:srgbClr val="8198A4"/>
      </a:accent3>
      <a:accent4>
        <a:srgbClr val="1A6FB7"/>
      </a:accent4>
      <a:accent5>
        <a:srgbClr val="E8E8E8"/>
      </a:accent5>
      <a:accent6>
        <a:srgbClr val="6D3F76"/>
      </a:accent6>
      <a:hlink>
        <a:srgbClr val="138A7E"/>
      </a:hlink>
      <a:folHlink>
        <a:srgbClr val="878787"/>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8881"/>
        </a:solidFill>
        <a:ln w="6350">
          <a:solidFill>
            <a:schemeClr val="bg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infopath/2007/PartnerControls"/>
    <ds:schemaRef ds:uri="http://purl.org/dc/elements/1.1/"/>
    <ds:schemaRef ds:uri="http://schemas.openxmlformats.org/package/2006/metadata/core-properties"/>
    <ds:schemaRef ds:uri="http://purl.org/dc/dcmitype/"/>
    <ds:schemaRef ds:uri="http://schemas.microsoft.com/office/2006/documentManagement/types"/>
    <ds:schemaRef ds:uri="http://purl.org/dc/terms/"/>
    <ds:schemaRef ds:uri="http://schemas.microsoft.com/sharepoint/v3/field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Pivotal_Dark_Template.potx</Template>
  <TotalTime>16560</TotalTime>
  <Words>1138</Words>
  <Application>Microsoft Macintosh PowerPoint</Application>
  <PresentationFormat>On-screen Show (16:9)</PresentationFormat>
  <Paragraphs>242</Paragraphs>
  <Slides>24</Slides>
  <Notes>18</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Pivotal_Dark_Template</vt:lpstr>
      <vt:lpstr>PowerPoint Presentation</vt:lpstr>
      <vt:lpstr>PowerPoint Presentation</vt:lpstr>
      <vt:lpstr>AGENDA</vt:lpstr>
      <vt:lpstr>Productivity: Developer spend too much time waiting</vt:lpstr>
      <vt:lpstr>Enter Cloud Native</vt:lpstr>
      <vt:lpstr>How do Service fit into that model?</vt:lpstr>
      <vt:lpstr>What is a Service?</vt:lpstr>
      <vt:lpstr>2 types of Services</vt:lpstr>
      <vt:lpstr>Managed Services</vt:lpstr>
      <vt:lpstr>Pivotal Cloud Foundry Service</vt:lpstr>
      <vt:lpstr>Service Creation &amp; Binding</vt:lpstr>
      <vt:lpstr>Example: Service Creation &amp; Binding</vt:lpstr>
      <vt:lpstr>Example: Service Creation &amp; Binding</vt:lpstr>
      <vt:lpstr>Example: Service Creation &amp; Binding</vt:lpstr>
      <vt:lpstr>Example: Service Creation &amp; Binding</vt:lpstr>
      <vt:lpstr>Example: Service Creation &amp; Binding</vt:lpstr>
      <vt:lpstr>PowerPoint Presentation</vt:lpstr>
      <vt:lpstr>Example: Service Creation &amp; Binding</vt:lpstr>
      <vt:lpstr>The magic is in Spring Cloud</vt:lpstr>
      <vt:lpstr>Spring Cloud Connectors modules</vt:lpstr>
      <vt:lpstr>User-Provided Service</vt:lpstr>
      <vt:lpstr>Q&amp;A</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Matt Gunter</cp:lastModifiedBy>
  <cp:revision>520</cp:revision>
  <dcterms:created xsi:type="dcterms:W3CDTF">2010-04-12T23:12:02Z</dcterms:created>
  <dcterms:modified xsi:type="dcterms:W3CDTF">2016-03-03T12:41:12Z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